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Lst>
  <p:notesMasterIdLst>
    <p:notesMasterId r:id="rId10"/>
  </p:notesMasterIdLst>
  <p:sldSz cx="14630400" cy="8229600"/>
  <p:notesSz cx="8229600" cy="14630400"/>
  <p:embeddedFontLst>
    <p:embeddedFont>
      <p:font typeface="Saira Medium"/>
      <p:regular r:id="rId15"/>
    </p:embeddedFont>
    <p:embeddedFont>
      <p:font typeface="Saira Medium"/>
      <p:regular r:id="rId16"/>
    </p:embeddedFont>
    <p:embeddedFont>
      <p:font typeface="Saira Medium"/>
      <p:regular r:id="rId17"/>
    </p:embeddedFont>
    <p:embeddedFont>
      <p:font typeface="Saira Medium"/>
      <p:regular r:id="rId18"/>
    </p:embeddedFont>
    <p:embeddedFont>
      <p:font typeface="Roboto"/>
      <p:regular r:id="rId19"/>
    </p:embeddedFont>
    <p:embeddedFont>
      <p:font typeface="Roboto"/>
      <p:regular r:id="rId20"/>
    </p:embeddedFont>
    <p:embeddedFont>
      <p:font typeface="Roboto"/>
      <p:regular r:id="rId21"/>
    </p:embeddedFont>
    <p:embeddedFont>
      <p:font typeface="Roboto"/>
      <p:regular r:id="rId22"/>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notesMaster" Target="notesMasters/notesMaster1.xml"/><Relationship Id="rId11" Type="http://schemas.openxmlformats.org/officeDocument/2006/relationships/presProps" Target="presProps.xml"/><Relationship Id="rId12" Type="http://schemas.openxmlformats.org/officeDocument/2006/relationships/viewProps" Target="viewProps.xml"/><Relationship Id="rId13" Type="http://schemas.openxmlformats.org/officeDocument/2006/relationships/theme" Target="theme/theme1.xml"/><Relationship Id="rId14" Type="http://schemas.openxmlformats.org/officeDocument/2006/relationships/tableStyles" Target="tableStyles.xml"/><Relationship Id="rId15" Type="http://schemas.openxmlformats.org/officeDocument/2006/relationships/font" Target="fonts/font1.fntdata"/><Relationship Id="rId16" Type="http://schemas.openxmlformats.org/officeDocument/2006/relationships/font" Target="fonts/font2.fntdata"/><Relationship Id="rId17" Type="http://schemas.openxmlformats.org/officeDocument/2006/relationships/font" Target="fonts/font3.fntdata"/><Relationship Id="rId18" Type="http://schemas.openxmlformats.org/officeDocument/2006/relationships/font" Target="fonts/font4.fntdata"/><Relationship Id="rId19" Type="http://schemas.openxmlformats.org/officeDocument/2006/relationships/font" Target="fonts/font5.fntdata"/><Relationship Id="rId20" Type="http://schemas.openxmlformats.org/officeDocument/2006/relationships/font" Target="fonts/font6.fntdata"/><Relationship Id="rId21" Type="http://schemas.openxmlformats.org/officeDocument/2006/relationships/font" Target="fonts/font7.fntdata"/><Relationship Id="rId22"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2-1.png"/><Relationship Id="rId2" Type="http://schemas.openxmlformats.org/officeDocument/2006/relationships/image" Target="../media/image-1002-2.pn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3-1.png"/><Relationship Id="rId2" Type="http://schemas.openxmlformats.org/officeDocument/2006/relationships/image" Target="../media/image-1003-2.pn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4-1.png"/><Relationship Id="rId2" Type="http://schemas.openxmlformats.org/officeDocument/2006/relationships/image" Target="../media/image-1004-2.png"/><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5-1.png"/><Relationship Id="rId2" Type="http://schemas.openxmlformats.org/officeDocument/2006/relationships/image" Target="../media/image-1005-2.pn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6-1.png"/><Relationship Id="rId2" Type="http://schemas.openxmlformats.org/officeDocument/2006/relationships/image" Target="../media/image-1006-2.pn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7-1.png"/><Relationship Id="rId2" Type="http://schemas.openxmlformats.org/officeDocument/2006/relationships/image" Target="../media/image-1007-2.png"/><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8-1.png"/><Relationship Id="rId2" Type="http://schemas.openxmlformats.org/officeDocument/2006/relationships/image" Target="../media/image-1008-2.png"/><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9-1.png"/><Relationship Id="rId2" Type="http://schemas.openxmlformats.org/officeDocument/2006/relationships/image" Target="../media/image-1009-2.pn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slideLayout" Target="../slideLayouts/slideLayout2.xml"/><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slideLayout" Target="../slideLayouts/slideLayout3.xml"/><Relationship Id="rId6"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4" Type="http://schemas.openxmlformats.org/officeDocument/2006/relationships/slideLayout" Target="../slideLayouts/slideLayout5.xml"/><Relationship Id="rId5"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6.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7.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8.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9.xml"/><Relationship Id="rId3"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2002631"/>
            <a:ext cx="7556421" cy="1417558"/>
          </a:xfrm>
          <a:prstGeom prst="rect">
            <a:avLst/>
          </a:prstGeom>
          <a:noFill/>
          <a:ln/>
        </p:spPr>
        <p:txBody>
          <a:bodyPr wrap="square" lIns="0" tIns="0" rIns="0" bIns="0" rtlCol="0" anchor="t"/>
          <a:lstStyle/>
          <a:p>
            <a:pPr indent="0" marL="0">
              <a:lnSpc>
                <a:spcPts val="5550"/>
              </a:lnSpc>
              <a:buNone/>
            </a:pPr>
            <a:r>
              <a:rPr lang="en-US" sz="4450" dirty="0">
                <a:solidFill>
                  <a:srgbClr val="FFFFFF"/>
                </a:solidFill>
                <a:latin typeface="Saira Medium" pitchFamily="34" charset="0"/>
                <a:ea typeface="Saira Medium" pitchFamily="34" charset="-122"/>
                <a:cs typeface="Saira Medium" pitchFamily="34" charset="-120"/>
              </a:rPr>
              <a:t>Environmental Monitoring with ESP32</a:t>
            </a:r>
            <a:endParaRPr lang="en-US" sz="4450" dirty="0"/>
          </a:p>
        </p:txBody>
      </p:sp>
      <p:sp>
        <p:nvSpPr>
          <p:cNvPr id="4" name="Text 1"/>
          <p:cNvSpPr/>
          <p:nvPr/>
        </p:nvSpPr>
        <p:spPr>
          <a:xfrm>
            <a:off x="6280190" y="3760351"/>
            <a:ext cx="7556421" cy="1814513"/>
          </a:xfrm>
          <a:prstGeom prst="rect">
            <a:avLst/>
          </a:prstGeom>
          <a:noFill/>
          <a:ln/>
        </p:spPr>
        <p:txBody>
          <a:bodyPr wrap="square" lIns="0" tIns="0" rIns="0" bIns="0" rtlCol="0" anchor="t"/>
          <a:lstStyle/>
          <a:p>
            <a:pPr indent="0" marL="0">
              <a:lnSpc>
                <a:spcPts val="2850"/>
              </a:lnSpc>
              <a:buNone/>
            </a:pPr>
            <a:r>
              <a:rPr lang="en-US" sz="1750" dirty="0">
                <a:solidFill>
                  <a:srgbClr val="E5E0DF"/>
                </a:solidFill>
                <a:latin typeface="Roboto" pitchFamily="34" charset="0"/>
                <a:ea typeface="Roboto" pitchFamily="34" charset="-122"/>
                <a:cs typeface="Roboto" pitchFamily="34" charset="-120"/>
              </a:rPr>
              <a:t>This presentation explores environmental monitoring using the ESP32 module. We will discuss its importance and various applications. These include air quality monitoring, smart agriculture, and industrial safety. The global market is projected to reach $27.86 billion by 2029. Our focus is on cost-effective, real-time solutions.</a:t>
            </a:r>
            <a:endParaRPr lang="en-US" sz="1750" dirty="0"/>
          </a:p>
        </p:txBody>
      </p:sp>
      <p:sp>
        <p:nvSpPr>
          <p:cNvPr id="5" name="Shape 2"/>
          <p:cNvSpPr/>
          <p:nvPr/>
        </p:nvSpPr>
        <p:spPr>
          <a:xfrm>
            <a:off x="6280190" y="5846921"/>
            <a:ext cx="362903" cy="362903"/>
          </a:xfrm>
          <a:prstGeom prst="roundRect">
            <a:avLst>
              <a:gd name="adj" fmla="val 25194296"/>
            </a:avLst>
          </a:prstGeom>
          <a:noFill/>
          <a:ln w="7620">
            <a:solidFill>
              <a:srgbClr val="FFFFFF"/>
            </a:solidFill>
            <a:prstDash val="solid"/>
          </a:ln>
        </p:spPr>
      </p:sp>
      <p:pic>
        <p:nvPicPr>
          <p:cNvPr id="6" name="Image 1" descr="preencoded.png">    </p:cNvPr>
          <p:cNvPicPr>
            <a:picLocks noChangeAspect="1"/>
          </p:cNvPicPr>
          <p:nvPr/>
        </p:nvPicPr>
        <p:blipFill>
          <a:blip r:embed="rId2"/>
          <a:stretch>
            <a:fillRect/>
          </a:stretch>
        </p:blipFill>
        <p:spPr>
          <a:xfrm>
            <a:off x="6287810" y="5854541"/>
            <a:ext cx="347663" cy="347663"/>
          </a:xfrm>
          <a:prstGeom prst="rect">
            <a:avLst/>
          </a:prstGeom>
        </p:spPr>
      </p:pic>
      <p:sp>
        <p:nvSpPr>
          <p:cNvPr id="7" name="Text 3"/>
          <p:cNvSpPr/>
          <p:nvPr/>
        </p:nvSpPr>
        <p:spPr>
          <a:xfrm>
            <a:off x="6756440" y="5830014"/>
            <a:ext cx="4881205" cy="396835"/>
          </a:xfrm>
          <a:prstGeom prst="rect">
            <a:avLst/>
          </a:prstGeom>
          <a:noFill/>
          <a:ln/>
        </p:spPr>
        <p:txBody>
          <a:bodyPr wrap="none" lIns="0" tIns="0" rIns="0" bIns="0" rtlCol="0" anchor="t"/>
          <a:lstStyle/>
          <a:p>
            <a:pPr algn="l" indent="0" marL="0">
              <a:lnSpc>
                <a:spcPts val="3100"/>
              </a:lnSpc>
              <a:buNone/>
            </a:pPr>
            <a:r>
              <a:rPr lang="en-US" sz="2200" b="1" dirty="0">
                <a:solidFill>
                  <a:srgbClr val="E5E0DF"/>
                </a:solidFill>
                <a:latin typeface="Roboto Bold" pitchFamily="34" charset="0"/>
                <a:ea typeface="Roboto Bold" pitchFamily="34" charset="-122"/>
                <a:cs typeface="Roboto Bold" pitchFamily="34" charset="-120"/>
              </a:rPr>
              <a:t>by SIDDAMURTHI SURENDRA REDDY .</a:t>
            </a:r>
            <a:endParaRPr lang="en-US" sz="22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1872258"/>
            <a:ext cx="7556421" cy="1417558"/>
          </a:xfrm>
          <a:prstGeom prst="rect">
            <a:avLst/>
          </a:prstGeom>
          <a:noFill/>
          <a:ln/>
        </p:spPr>
        <p:txBody>
          <a:bodyPr wrap="square" lIns="0" tIns="0" rIns="0" bIns="0" rtlCol="0" anchor="t"/>
          <a:lstStyle/>
          <a:p>
            <a:pPr indent="0" marL="0">
              <a:lnSpc>
                <a:spcPts val="5550"/>
              </a:lnSpc>
              <a:buNone/>
            </a:pPr>
            <a:r>
              <a:rPr lang="en-US" sz="4450" dirty="0">
                <a:solidFill>
                  <a:srgbClr val="FFFFFF"/>
                </a:solidFill>
                <a:latin typeface="Saira Medium" pitchFamily="34" charset="0"/>
                <a:ea typeface="Saira Medium" pitchFamily="34" charset="-122"/>
                <a:cs typeface="Saira Medium" pitchFamily="34" charset="-120"/>
              </a:rPr>
              <a:t>Hardware Components Overview</a:t>
            </a:r>
            <a:endParaRPr lang="en-US" sz="4450" dirty="0"/>
          </a:p>
        </p:txBody>
      </p:sp>
      <p:pic>
        <p:nvPicPr>
          <p:cNvPr id="4" name="Image 1" descr="preencoded.png">    </p:cNvPr>
          <p:cNvPicPr>
            <a:picLocks noChangeAspect="1"/>
          </p:cNvPicPr>
          <p:nvPr/>
        </p:nvPicPr>
        <p:blipFill>
          <a:blip r:embed="rId2"/>
          <a:stretch>
            <a:fillRect/>
          </a:stretch>
        </p:blipFill>
        <p:spPr>
          <a:xfrm>
            <a:off x="6280190" y="3629978"/>
            <a:ext cx="566976" cy="566976"/>
          </a:xfrm>
          <a:prstGeom prst="rect">
            <a:avLst/>
          </a:prstGeom>
        </p:spPr>
      </p:pic>
      <p:sp>
        <p:nvSpPr>
          <p:cNvPr id="5" name="Text 1"/>
          <p:cNvSpPr/>
          <p:nvPr/>
        </p:nvSpPr>
        <p:spPr>
          <a:xfrm>
            <a:off x="6280190" y="4423767"/>
            <a:ext cx="2291953" cy="354330"/>
          </a:xfrm>
          <a:prstGeom prst="rect">
            <a:avLst/>
          </a:prstGeom>
          <a:noFill/>
          <a:ln/>
        </p:spPr>
        <p:txBody>
          <a:bodyPr wrap="none" lIns="0" tIns="0" rIns="0" bIns="0" rtlCol="0" anchor="t"/>
          <a:lstStyle/>
          <a:p>
            <a:pPr algn="l" indent="0" marL="0">
              <a:lnSpc>
                <a:spcPts val="2750"/>
              </a:lnSpc>
              <a:buNone/>
            </a:pPr>
            <a:r>
              <a:rPr lang="en-US" sz="2200" dirty="0">
                <a:solidFill>
                  <a:srgbClr val="E5E0DF"/>
                </a:solidFill>
                <a:latin typeface="Saira Medium" pitchFamily="34" charset="0"/>
                <a:ea typeface="Saira Medium" pitchFamily="34" charset="-122"/>
                <a:cs typeface="Saira Medium" pitchFamily="34" charset="-120"/>
              </a:rPr>
              <a:t>ESP32 Module</a:t>
            </a:r>
            <a:endParaRPr lang="en-US" sz="2200" dirty="0"/>
          </a:p>
        </p:txBody>
      </p:sp>
      <p:sp>
        <p:nvSpPr>
          <p:cNvPr id="6" name="Text 2"/>
          <p:cNvSpPr/>
          <p:nvPr/>
        </p:nvSpPr>
        <p:spPr>
          <a:xfrm>
            <a:off x="6280190" y="4914186"/>
            <a:ext cx="2291953" cy="1088708"/>
          </a:xfrm>
          <a:prstGeom prst="rect">
            <a:avLst/>
          </a:prstGeom>
          <a:noFill/>
          <a:ln/>
        </p:spPr>
        <p:txBody>
          <a:bodyPr wrap="square" lIns="0" tIns="0" rIns="0" bIns="0" rtlCol="0" anchor="t"/>
          <a:lstStyle/>
          <a:p>
            <a:pPr algn="l" indent="0" marL="0">
              <a:lnSpc>
                <a:spcPts val="2850"/>
              </a:lnSpc>
              <a:buNone/>
            </a:pPr>
            <a:r>
              <a:rPr lang="en-US" sz="1750" dirty="0">
                <a:solidFill>
                  <a:srgbClr val="E5E0DF"/>
                </a:solidFill>
                <a:latin typeface="Roboto" pitchFamily="34" charset="0"/>
                <a:ea typeface="Roboto" pitchFamily="34" charset="-122"/>
                <a:cs typeface="Roboto" pitchFamily="34" charset="-120"/>
              </a:rPr>
              <a:t>Features Wi-Fi, Bluetooth, and a dual-core processor.</a:t>
            </a:r>
            <a:endParaRPr lang="en-US" sz="1750" dirty="0"/>
          </a:p>
        </p:txBody>
      </p:sp>
      <p:pic>
        <p:nvPicPr>
          <p:cNvPr id="7" name="Image 2" descr="preencoded.png">    </p:cNvPr>
          <p:cNvPicPr>
            <a:picLocks noChangeAspect="1"/>
          </p:cNvPicPr>
          <p:nvPr/>
        </p:nvPicPr>
        <p:blipFill>
          <a:blip r:embed="rId3"/>
          <a:stretch>
            <a:fillRect/>
          </a:stretch>
        </p:blipFill>
        <p:spPr>
          <a:xfrm>
            <a:off x="8912304" y="3629978"/>
            <a:ext cx="566976" cy="566976"/>
          </a:xfrm>
          <a:prstGeom prst="rect">
            <a:avLst/>
          </a:prstGeom>
        </p:spPr>
      </p:pic>
      <p:sp>
        <p:nvSpPr>
          <p:cNvPr id="8" name="Text 3"/>
          <p:cNvSpPr/>
          <p:nvPr/>
        </p:nvSpPr>
        <p:spPr>
          <a:xfrm>
            <a:off x="8912304" y="4423767"/>
            <a:ext cx="2292072" cy="708660"/>
          </a:xfrm>
          <a:prstGeom prst="rect">
            <a:avLst/>
          </a:prstGeom>
          <a:noFill/>
          <a:ln/>
        </p:spPr>
        <p:txBody>
          <a:bodyPr wrap="square" lIns="0" tIns="0" rIns="0" bIns="0" rtlCol="0" anchor="t"/>
          <a:lstStyle/>
          <a:p>
            <a:pPr algn="l" indent="0" marL="0">
              <a:lnSpc>
                <a:spcPts val="2750"/>
              </a:lnSpc>
              <a:buNone/>
            </a:pPr>
            <a:r>
              <a:rPr lang="en-US" sz="2200" dirty="0">
                <a:solidFill>
                  <a:srgbClr val="E5E0DF"/>
                </a:solidFill>
                <a:latin typeface="Saira Medium" pitchFamily="34" charset="0"/>
                <a:ea typeface="Saira Medium" pitchFamily="34" charset="-122"/>
                <a:cs typeface="Saira Medium" pitchFamily="34" charset="-120"/>
              </a:rPr>
              <a:t>MQ-135 Gas Sensor</a:t>
            </a:r>
            <a:endParaRPr lang="en-US" sz="2200" dirty="0"/>
          </a:p>
        </p:txBody>
      </p:sp>
      <p:sp>
        <p:nvSpPr>
          <p:cNvPr id="9" name="Text 4"/>
          <p:cNvSpPr/>
          <p:nvPr/>
        </p:nvSpPr>
        <p:spPr>
          <a:xfrm>
            <a:off x="8912304" y="5268516"/>
            <a:ext cx="2292072" cy="1088708"/>
          </a:xfrm>
          <a:prstGeom prst="rect">
            <a:avLst/>
          </a:prstGeom>
          <a:noFill/>
          <a:ln/>
        </p:spPr>
        <p:txBody>
          <a:bodyPr wrap="square" lIns="0" tIns="0" rIns="0" bIns="0" rtlCol="0" anchor="t"/>
          <a:lstStyle/>
          <a:p>
            <a:pPr algn="l" indent="0" marL="0">
              <a:lnSpc>
                <a:spcPts val="2850"/>
              </a:lnSpc>
              <a:buNone/>
            </a:pPr>
            <a:r>
              <a:rPr lang="en-US" sz="1750" dirty="0">
                <a:solidFill>
                  <a:srgbClr val="E5E0DF"/>
                </a:solidFill>
                <a:latin typeface="Roboto" pitchFamily="34" charset="0"/>
                <a:ea typeface="Roboto" pitchFamily="34" charset="-122"/>
                <a:cs typeface="Roboto" pitchFamily="34" charset="-120"/>
              </a:rPr>
              <a:t>Detects ammonia, benzene, alcohol, and smoke.</a:t>
            </a:r>
            <a:endParaRPr lang="en-US" sz="1750" dirty="0"/>
          </a:p>
        </p:txBody>
      </p:sp>
      <p:pic>
        <p:nvPicPr>
          <p:cNvPr id="10" name="Image 3" descr="preencoded.png">    </p:cNvPr>
          <p:cNvPicPr>
            <a:picLocks noChangeAspect="1"/>
          </p:cNvPicPr>
          <p:nvPr/>
        </p:nvPicPr>
        <p:blipFill>
          <a:blip r:embed="rId4"/>
          <a:stretch>
            <a:fillRect/>
          </a:stretch>
        </p:blipFill>
        <p:spPr>
          <a:xfrm>
            <a:off x="11544538" y="3629978"/>
            <a:ext cx="566976" cy="566976"/>
          </a:xfrm>
          <a:prstGeom prst="rect">
            <a:avLst/>
          </a:prstGeom>
        </p:spPr>
      </p:pic>
      <p:sp>
        <p:nvSpPr>
          <p:cNvPr id="11" name="Text 5"/>
          <p:cNvSpPr/>
          <p:nvPr/>
        </p:nvSpPr>
        <p:spPr>
          <a:xfrm>
            <a:off x="11544538" y="4423767"/>
            <a:ext cx="2291953" cy="354330"/>
          </a:xfrm>
          <a:prstGeom prst="rect">
            <a:avLst/>
          </a:prstGeom>
          <a:noFill/>
          <a:ln/>
        </p:spPr>
        <p:txBody>
          <a:bodyPr wrap="none" lIns="0" tIns="0" rIns="0" bIns="0" rtlCol="0" anchor="t"/>
          <a:lstStyle/>
          <a:p>
            <a:pPr algn="l" indent="0" marL="0">
              <a:lnSpc>
                <a:spcPts val="2750"/>
              </a:lnSpc>
              <a:buNone/>
            </a:pPr>
            <a:r>
              <a:rPr lang="en-US" sz="2200" dirty="0">
                <a:solidFill>
                  <a:srgbClr val="E5E0DF"/>
                </a:solidFill>
                <a:latin typeface="Saira Medium" pitchFamily="34" charset="0"/>
                <a:ea typeface="Saira Medium" pitchFamily="34" charset="-122"/>
                <a:cs typeface="Saira Medium" pitchFamily="34" charset="-120"/>
              </a:rPr>
              <a:t>DHT11 Sensor</a:t>
            </a:r>
            <a:endParaRPr lang="en-US" sz="2200" dirty="0"/>
          </a:p>
        </p:txBody>
      </p:sp>
      <p:sp>
        <p:nvSpPr>
          <p:cNvPr id="12" name="Text 6"/>
          <p:cNvSpPr/>
          <p:nvPr/>
        </p:nvSpPr>
        <p:spPr>
          <a:xfrm>
            <a:off x="11544538" y="4914186"/>
            <a:ext cx="2291953" cy="1088708"/>
          </a:xfrm>
          <a:prstGeom prst="rect">
            <a:avLst/>
          </a:prstGeom>
          <a:noFill/>
          <a:ln/>
        </p:spPr>
        <p:txBody>
          <a:bodyPr wrap="square" lIns="0" tIns="0" rIns="0" bIns="0" rtlCol="0" anchor="t"/>
          <a:lstStyle/>
          <a:p>
            <a:pPr algn="l" indent="0" marL="0">
              <a:lnSpc>
                <a:spcPts val="2850"/>
              </a:lnSpc>
              <a:buNone/>
            </a:pPr>
            <a:r>
              <a:rPr lang="en-US" sz="1750" dirty="0">
                <a:solidFill>
                  <a:srgbClr val="E5E0DF"/>
                </a:solidFill>
                <a:latin typeface="Roboto" pitchFamily="34" charset="0"/>
                <a:ea typeface="Roboto" pitchFamily="34" charset="-122"/>
                <a:cs typeface="Roboto" pitchFamily="34" charset="-120"/>
              </a:rPr>
              <a:t>Measures temperature and humidity accurately.</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2721412"/>
            <a:ext cx="8962192" cy="708779"/>
          </a:xfrm>
          <a:prstGeom prst="rect">
            <a:avLst/>
          </a:prstGeom>
          <a:noFill/>
          <a:ln/>
        </p:spPr>
        <p:txBody>
          <a:bodyPr wrap="none" lIns="0" tIns="0" rIns="0" bIns="0" rtlCol="0" anchor="t"/>
          <a:lstStyle/>
          <a:p>
            <a:pPr indent="0" marL="0">
              <a:lnSpc>
                <a:spcPts val="5550"/>
              </a:lnSpc>
              <a:buNone/>
            </a:pPr>
            <a:r>
              <a:rPr lang="en-US" sz="4450" dirty="0">
                <a:solidFill>
                  <a:srgbClr val="FFFFFF"/>
                </a:solidFill>
                <a:latin typeface="Saira Medium" pitchFamily="34" charset="0"/>
                <a:ea typeface="Saira Medium" pitchFamily="34" charset="-122"/>
                <a:cs typeface="Saira Medium" pitchFamily="34" charset="-120"/>
              </a:rPr>
              <a:t>Software Setup and Programming</a:t>
            </a:r>
            <a:endParaRPr lang="en-US" sz="4450" dirty="0"/>
          </a:p>
        </p:txBody>
      </p:sp>
      <p:sp>
        <p:nvSpPr>
          <p:cNvPr id="3" name="Text 1"/>
          <p:cNvSpPr/>
          <p:nvPr/>
        </p:nvSpPr>
        <p:spPr>
          <a:xfrm>
            <a:off x="793790" y="3997166"/>
            <a:ext cx="2835235" cy="354330"/>
          </a:xfrm>
          <a:prstGeom prst="rect">
            <a:avLst/>
          </a:prstGeom>
          <a:noFill/>
          <a:ln/>
        </p:spPr>
        <p:txBody>
          <a:bodyPr wrap="none" lIns="0" tIns="0" rIns="0" bIns="0" rtlCol="0" anchor="t"/>
          <a:lstStyle/>
          <a:p>
            <a:pPr indent="0" marL="0">
              <a:lnSpc>
                <a:spcPts val="2750"/>
              </a:lnSpc>
              <a:buNone/>
            </a:pPr>
            <a:r>
              <a:rPr lang="en-US" sz="2200" dirty="0">
                <a:solidFill>
                  <a:srgbClr val="FFFFFF"/>
                </a:solidFill>
                <a:latin typeface="Saira Medium" pitchFamily="34" charset="0"/>
                <a:ea typeface="Saira Medium" pitchFamily="34" charset="-122"/>
                <a:cs typeface="Saira Medium" pitchFamily="34" charset="-120"/>
              </a:rPr>
              <a:t>Arduino IDE</a:t>
            </a:r>
            <a:endParaRPr lang="en-US" sz="2200" dirty="0"/>
          </a:p>
        </p:txBody>
      </p:sp>
      <p:sp>
        <p:nvSpPr>
          <p:cNvPr id="4" name="Text 2"/>
          <p:cNvSpPr/>
          <p:nvPr/>
        </p:nvSpPr>
        <p:spPr>
          <a:xfrm>
            <a:off x="793790" y="4578310"/>
            <a:ext cx="6244709" cy="725805"/>
          </a:xfrm>
          <a:prstGeom prst="rect">
            <a:avLst/>
          </a:prstGeom>
          <a:noFill/>
          <a:ln/>
        </p:spPr>
        <p:txBody>
          <a:bodyPr wrap="square" lIns="0" tIns="0" rIns="0" bIns="0" rtlCol="0" anchor="t"/>
          <a:lstStyle/>
          <a:p>
            <a:pPr indent="0" marL="0">
              <a:lnSpc>
                <a:spcPts val="2850"/>
              </a:lnSpc>
              <a:buNone/>
            </a:pPr>
            <a:r>
              <a:rPr lang="en-US" sz="1750" dirty="0">
                <a:solidFill>
                  <a:srgbClr val="E5E0DF"/>
                </a:solidFill>
                <a:latin typeface="Roboto" pitchFamily="34" charset="0"/>
                <a:ea typeface="Roboto" pitchFamily="34" charset="-122"/>
                <a:cs typeface="Roboto" pitchFamily="34" charset="-120"/>
              </a:rPr>
              <a:t>Install and configure the ESP32 board. Use the DHT sensor library. Include custom gas sensor calibration.</a:t>
            </a:r>
            <a:endParaRPr lang="en-US" sz="1750" dirty="0"/>
          </a:p>
        </p:txBody>
      </p:sp>
      <p:sp>
        <p:nvSpPr>
          <p:cNvPr id="5" name="Text 3"/>
          <p:cNvSpPr/>
          <p:nvPr/>
        </p:nvSpPr>
        <p:spPr>
          <a:xfrm>
            <a:off x="7599521" y="3997166"/>
            <a:ext cx="2835235" cy="354330"/>
          </a:xfrm>
          <a:prstGeom prst="rect">
            <a:avLst/>
          </a:prstGeom>
          <a:noFill/>
          <a:ln/>
        </p:spPr>
        <p:txBody>
          <a:bodyPr wrap="none" lIns="0" tIns="0" rIns="0" bIns="0" rtlCol="0" anchor="t"/>
          <a:lstStyle/>
          <a:p>
            <a:pPr indent="0" marL="0">
              <a:lnSpc>
                <a:spcPts val="2750"/>
              </a:lnSpc>
              <a:buNone/>
            </a:pPr>
            <a:r>
              <a:rPr lang="en-US" sz="2200" dirty="0">
                <a:solidFill>
                  <a:srgbClr val="FFFFFF"/>
                </a:solidFill>
                <a:latin typeface="Saira Medium" pitchFamily="34" charset="0"/>
                <a:ea typeface="Saira Medium" pitchFamily="34" charset="-122"/>
                <a:cs typeface="Saira Medium" pitchFamily="34" charset="-120"/>
              </a:rPr>
              <a:t>Firmware</a:t>
            </a:r>
            <a:endParaRPr lang="en-US" sz="2200" dirty="0"/>
          </a:p>
        </p:txBody>
      </p:sp>
      <p:sp>
        <p:nvSpPr>
          <p:cNvPr id="6" name="Text 4"/>
          <p:cNvSpPr/>
          <p:nvPr/>
        </p:nvSpPr>
        <p:spPr>
          <a:xfrm>
            <a:off x="7599521" y="4578310"/>
            <a:ext cx="6244709" cy="725805"/>
          </a:xfrm>
          <a:prstGeom prst="rect">
            <a:avLst/>
          </a:prstGeom>
          <a:noFill/>
          <a:ln/>
        </p:spPr>
        <p:txBody>
          <a:bodyPr wrap="square" lIns="0" tIns="0" rIns="0" bIns="0" rtlCol="0" anchor="t"/>
          <a:lstStyle/>
          <a:p>
            <a:pPr indent="0" marL="0">
              <a:lnSpc>
                <a:spcPts val="2850"/>
              </a:lnSpc>
              <a:buNone/>
            </a:pPr>
            <a:r>
              <a:rPr lang="en-US" sz="1750" dirty="0">
                <a:solidFill>
                  <a:srgbClr val="E5E0DF"/>
                </a:solidFill>
                <a:latin typeface="Roboto" pitchFamily="34" charset="0"/>
                <a:ea typeface="Roboto" pitchFamily="34" charset="-122"/>
                <a:cs typeface="Roboto" pitchFamily="34" charset="-120"/>
              </a:rPr>
              <a:t>Program with C/C++. Establish Wi-Fi connectivity. Utilize data transmission protocols: HTTP, MQTT.</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1384578"/>
            <a:ext cx="7556421" cy="1417558"/>
          </a:xfrm>
          <a:prstGeom prst="rect">
            <a:avLst/>
          </a:prstGeom>
          <a:noFill/>
          <a:ln/>
        </p:spPr>
        <p:txBody>
          <a:bodyPr wrap="square" lIns="0" tIns="0" rIns="0" bIns="0" rtlCol="0" anchor="t"/>
          <a:lstStyle/>
          <a:p>
            <a:pPr indent="0" marL="0">
              <a:lnSpc>
                <a:spcPts val="5550"/>
              </a:lnSpc>
              <a:buNone/>
            </a:pPr>
            <a:r>
              <a:rPr lang="en-US" sz="4450" dirty="0">
                <a:solidFill>
                  <a:srgbClr val="FFFFFF"/>
                </a:solidFill>
                <a:latin typeface="Saira Medium" pitchFamily="34" charset="0"/>
                <a:ea typeface="Saira Medium" pitchFamily="34" charset="-122"/>
                <a:cs typeface="Saira Medium" pitchFamily="34" charset="-120"/>
              </a:rPr>
              <a:t>System Implementation and Wiring</a:t>
            </a:r>
            <a:endParaRPr lang="en-US" sz="4450" dirty="0"/>
          </a:p>
        </p:txBody>
      </p:sp>
      <p:pic>
        <p:nvPicPr>
          <p:cNvPr id="4" name="Image 1" descr="preencoded.png">    </p:cNvPr>
          <p:cNvPicPr>
            <a:picLocks noChangeAspect="1"/>
          </p:cNvPicPr>
          <p:nvPr/>
        </p:nvPicPr>
        <p:blipFill>
          <a:blip r:embed="rId2"/>
          <a:stretch>
            <a:fillRect/>
          </a:stretch>
        </p:blipFill>
        <p:spPr>
          <a:xfrm>
            <a:off x="793790" y="3142298"/>
            <a:ext cx="1134070" cy="1360884"/>
          </a:xfrm>
          <a:prstGeom prst="rect">
            <a:avLst/>
          </a:prstGeom>
        </p:spPr>
      </p:pic>
      <p:sp>
        <p:nvSpPr>
          <p:cNvPr id="5" name="Text 1"/>
          <p:cNvSpPr/>
          <p:nvPr/>
        </p:nvSpPr>
        <p:spPr>
          <a:xfrm>
            <a:off x="2268022" y="3369112"/>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E5E0DF"/>
                </a:solidFill>
                <a:latin typeface="Saira Medium" pitchFamily="34" charset="0"/>
                <a:ea typeface="Saira Medium" pitchFamily="34" charset="-122"/>
                <a:cs typeface="Saira Medium" pitchFamily="34" charset="-120"/>
              </a:rPr>
              <a:t>DHT11</a:t>
            </a:r>
            <a:endParaRPr lang="en-US" sz="2200" dirty="0"/>
          </a:p>
        </p:txBody>
      </p:sp>
      <p:sp>
        <p:nvSpPr>
          <p:cNvPr id="6" name="Text 2"/>
          <p:cNvSpPr/>
          <p:nvPr/>
        </p:nvSpPr>
        <p:spPr>
          <a:xfrm>
            <a:off x="2268022" y="3859530"/>
            <a:ext cx="6082189" cy="362903"/>
          </a:xfrm>
          <a:prstGeom prst="rect">
            <a:avLst/>
          </a:prstGeom>
          <a:noFill/>
          <a:ln/>
        </p:spPr>
        <p:txBody>
          <a:bodyPr wrap="none" lIns="0" tIns="0" rIns="0" bIns="0" rtlCol="0" anchor="t"/>
          <a:lstStyle/>
          <a:p>
            <a:pPr algn="l" indent="0" marL="0">
              <a:lnSpc>
                <a:spcPts val="2850"/>
              </a:lnSpc>
              <a:buNone/>
            </a:pPr>
            <a:r>
              <a:rPr lang="en-US" sz="1750" dirty="0">
                <a:solidFill>
                  <a:srgbClr val="E5E0DF"/>
                </a:solidFill>
                <a:latin typeface="Roboto" pitchFamily="34" charset="0"/>
                <a:ea typeface="Roboto" pitchFamily="34" charset="-122"/>
                <a:cs typeface="Roboto" pitchFamily="34" charset="-120"/>
              </a:rPr>
              <a:t>Data pin to ESP32 digital pin.</a:t>
            </a:r>
            <a:endParaRPr lang="en-US" sz="1750" dirty="0"/>
          </a:p>
        </p:txBody>
      </p:sp>
      <p:pic>
        <p:nvPicPr>
          <p:cNvPr id="7" name="Image 2" descr="preencoded.png">    </p:cNvPr>
          <p:cNvPicPr>
            <a:picLocks noChangeAspect="1"/>
          </p:cNvPicPr>
          <p:nvPr/>
        </p:nvPicPr>
        <p:blipFill>
          <a:blip r:embed="rId3"/>
          <a:stretch>
            <a:fillRect/>
          </a:stretch>
        </p:blipFill>
        <p:spPr>
          <a:xfrm>
            <a:off x="793790" y="4503182"/>
            <a:ext cx="1134070" cy="1360884"/>
          </a:xfrm>
          <a:prstGeom prst="rect">
            <a:avLst/>
          </a:prstGeom>
        </p:spPr>
      </p:pic>
      <p:sp>
        <p:nvSpPr>
          <p:cNvPr id="8" name="Text 3"/>
          <p:cNvSpPr/>
          <p:nvPr/>
        </p:nvSpPr>
        <p:spPr>
          <a:xfrm>
            <a:off x="2268022" y="4729996"/>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E5E0DF"/>
                </a:solidFill>
                <a:latin typeface="Saira Medium" pitchFamily="34" charset="0"/>
                <a:ea typeface="Saira Medium" pitchFamily="34" charset="-122"/>
                <a:cs typeface="Saira Medium" pitchFamily="34" charset="-120"/>
              </a:rPr>
              <a:t>MQ-135</a:t>
            </a:r>
            <a:endParaRPr lang="en-US" sz="2200" dirty="0"/>
          </a:p>
        </p:txBody>
      </p:sp>
      <p:sp>
        <p:nvSpPr>
          <p:cNvPr id="9" name="Text 4"/>
          <p:cNvSpPr/>
          <p:nvPr/>
        </p:nvSpPr>
        <p:spPr>
          <a:xfrm>
            <a:off x="2268022" y="5220414"/>
            <a:ext cx="6082189" cy="362903"/>
          </a:xfrm>
          <a:prstGeom prst="rect">
            <a:avLst/>
          </a:prstGeom>
          <a:noFill/>
          <a:ln/>
        </p:spPr>
        <p:txBody>
          <a:bodyPr wrap="none" lIns="0" tIns="0" rIns="0" bIns="0" rtlCol="0" anchor="t"/>
          <a:lstStyle/>
          <a:p>
            <a:pPr algn="l" indent="0" marL="0">
              <a:lnSpc>
                <a:spcPts val="2850"/>
              </a:lnSpc>
              <a:buNone/>
            </a:pPr>
            <a:r>
              <a:rPr lang="en-US" sz="1750" dirty="0">
                <a:solidFill>
                  <a:srgbClr val="E5E0DF"/>
                </a:solidFill>
                <a:latin typeface="Roboto" pitchFamily="34" charset="0"/>
                <a:ea typeface="Roboto" pitchFamily="34" charset="-122"/>
                <a:cs typeface="Roboto" pitchFamily="34" charset="-120"/>
              </a:rPr>
              <a:t>AOUT to ESP32 analog pin.</a:t>
            </a:r>
            <a:endParaRPr lang="en-US" sz="1750" dirty="0"/>
          </a:p>
        </p:txBody>
      </p:sp>
      <p:sp>
        <p:nvSpPr>
          <p:cNvPr id="10" name="Text 5"/>
          <p:cNvSpPr/>
          <p:nvPr/>
        </p:nvSpPr>
        <p:spPr>
          <a:xfrm>
            <a:off x="793790" y="6119217"/>
            <a:ext cx="7556421" cy="725805"/>
          </a:xfrm>
          <a:prstGeom prst="rect">
            <a:avLst/>
          </a:prstGeom>
          <a:noFill/>
          <a:ln/>
        </p:spPr>
        <p:txBody>
          <a:bodyPr wrap="square" lIns="0" tIns="0" rIns="0" bIns="0" rtlCol="0" anchor="t"/>
          <a:lstStyle/>
          <a:p>
            <a:pPr indent="0" marL="0">
              <a:lnSpc>
                <a:spcPts val="2850"/>
              </a:lnSpc>
              <a:buNone/>
            </a:pPr>
            <a:r>
              <a:rPr lang="en-US" sz="1750" dirty="0">
                <a:solidFill>
                  <a:srgbClr val="E5E0DF"/>
                </a:solidFill>
                <a:latin typeface="Roboto" pitchFamily="34" charset="0"/>
                <a:ea typeface="Roboto" pitchFamily="34" charset="-122"/>
                <a:cs typeface="Roboto" pitchFamily="34" charset="-120"/>
              </a:rPr>
              <a:t>Connect sensors to ESP32. Read sensor values through ADC conversion. Calibrate for accuracy. Send data to a cloud platform via Wi-Fi.</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624245" y="490538"/>
            <a:ext cx="6516291" cy="557451"/>
          </a:xfrm>
          <a:prstGeom prst="rect">
            <a:avLst/>
          </a:prstGeom>
          <a:noFill/>
          <a:ln/>
        </p:spPr>
        <p:txBody>
          <a:bodyPr wrap="none" lIns="0" tIns="0" rIns="0" bIns="0" rtlCol="0" anchor="t"/>
          <a:lstStyle/>
          <a:p>
            <a:pPr indent="0" marL="0">
              <a:lnSpc>
                <a:spcPts val="4350"/>
              </a:lnSpc>
              <a:buNone/>
            </a:pPr>
            <a:r>
              <a:rPr lang="en-US" sz="3500" dirty="0">
                <a:solidFill>
                  <a:srgbClr val="FFFFFF"/>
                </a:solidFill>
                <a:latin typeface="Saira Medium" pitchFamily="34" charset="0"/>
                <a:ea typeface="Saira Medium" pitchFamily="34" charset="-122"/>
                <a:cs typeface="Saira Medium" pitchFamily="34" charset="-120"/>
              </a:rPr>
              <a:t>Data Analysis and Visualization</a:t>
            </a:r>
            <a:endParaRPr lang="en-US" sz="3500" dirty="0"/>
          </a:p>
        </p:txBody>
      </p:sp>
      <p:pic>
        <p:nvPicPr>
          <p:cNvPr id="3" name="Image 0" descr="preencoded.png">    </p:cNvPr>
          <p:cNvPicPr>
            <a:picLocks noChangeAspect="1"/>
          </p:cNvPicPr>
          <p:nvPr/>
        </p:nvPicPr>
        <p:blipFill>
          <a:blip r:embed="rId1"/>
          <a:stretch>
            <a:fillRect/>
          </a:stretch>
        </p:blipFill>
        <p:spPr>
          <a:xfrm>
            <a:off x="624245" y="1404699"/>
            <a:ext cx="10524053" cy="5358170"/>
          </a:xfrm>
          <a:prstGeom prst="rect">
            <a:avLst/>
          </a:prstGeom>
        </p:spPr>
      </p:pic>
      <p:sp>
        <p:nvSpPr>
          <p:cNvPr id="4" name="Shape 1"/>
          <p:cNvSpPr/>
          <p:nvPr/>
        </p:nvSpPr>
        <p:spPr>
          <a:xfrm>
            <a:off x="2435900" y="6762869"/>
            <a:ext cx="178356" cy="178356"/>
          </a:xfrm>
          <a:prstGeom prst="roundRect">
            <a:avLst>
              <a:gd name="adj" fmla="val 10254"/>
            </a:avLst>
          </a:prstGeom>
          <a:solidFill>
            <a:srgbClr val="A64102"/>
          </a:solidFill>
          <a:ln/>
        </p:spPr>
      </p:sp>
      <p:sp>
        <p:nvSpPr>
          <p:cNvPr id="5" name="Text 2"/>
          <p:cNvSpPr/>
          <p:nvPr/>
        </p:nvSpPr>
        <p:spPr>
          <a:xfrm>
            <a:off x="2675215" y="6762869"/>
            <a:ext cx="1355408" cy="178356"/>
          </a:xfrm>
          <a:prstGeom prst="rect">
            <a:avLst/>
          </a:prstGeom>
          <a:noFill/>
          <a:ln/>
        </p:spPr>
        <p:txBody>
          <a:bodyPr wrap="none" lIns="0" tIns="0" rIns="0" bIns="0" rtlCol="0" anchor="t"/>
          <a:lstStyle/>
          <a:p>
            <a:pPr algn="l" indent="0" marL="0">
              <a:lnSpc>
                <a:spcPts val="1400"/>
              </a:lnSpc>
              <a:buNone/>
            </a:pPr>
            <a:r>
              <a:rPr lang="en-US" sz="1400" dirty="0">
                <a:solidFill>
                  <a:srgbClr val="E5E0DF"/>
                </a:solidFill>
                <a:latin typeface="Roboto" pitchFamily="34" charset="0"/>
                <a:ea typeface="Roboto" pitchFamily="34" charset="-122"/>
                <a:cs typeface="Roboto" pitchFamily="34" charset="-120"/>
              </a:rPr>
              <a:t>Temperature (°C)</a:t>
            </a:r>
            <a:endParaRPr lang="en-US" sz="1400" dirty="0"/>
          </a:p>
        </p:txBody>
      </p:sp>
      <p:sp>
        <p:nvSpPr>
          <p:cNvPr id="6" name="Shape 3"/>
          <p:cNvSpPr/>
          <p:nvPr/>
        </p:nvSpPr>
        <p:spPr>
          <a:xfrm>
            <a:off x="5261491" y="6762869"/>
            <a:ext cx="178356" cy="178356"/>
          </a:xfrm>
          <a:prstGeom prst="roundRect">
            <a:avLst>
              <a:gd name="adj" fmla="val 10254"/>
            </a:avLst>
          </a:prstGeom>
          <a:solidFill>
            <a:srgbClr val="FC6F16"/>
          </a:solidFill>
          <a:ln/>
        </p:spPr>
      </p:sp>
      <p:sp>
        <p:nvSpPr>
          <p:cNvPr id="7" name="Text 4"/>
          <p:cNvSpPr/>
          <p:nvPr/>
        </p:nvSpPr>
        <p:spPr>
          <a:xfrm>
            <a:off x="5500807" y="6762869"/>
            <a:ext cx="1010126" cy="178356"/>
          </a:xfrm>
          <a:prstGeom prst="rect">
            <a:avLst/>
          </a:prstGeom>
          <a:noFill/>
          <a:ln/>
        </p:spPr>
        <p:txBody>
          <a:bodyPr wrap="none" lIns="0" tIns="0" rIns="0" bIns="0" rtlCol="0" anchor="t"/>
          <a:lstStyle/>
          <a:p>
            <a:pPr algn="l" indent="0" marL="0">
              <a:lnSpc>
                <a:spcPts val="1400"/>
              </a:lnSpc>
              <a:buNone/>
            </a:pPr>
            <a:r>
              <a:rPr lang="en-US" sz="1400" dirty="0">
                <a:solidFill>
                  <a:srgbClr val="E5E0DF"/>
                </a:solidFill>
                <a:latin typeface="Roboto" pitchFamily="34" charset="0"/>
                <a:ea typeface="Roboto" pitchFamily="34" charset="-122"/>
                <a:cs typeface="Roboto" pitchFamily="34" charset="-120"/>
              </a:rPr>
              <a:t>Humidity (%)</a:t>
            </a:r>
            <a:endParaRPr lang="en-US" sz="1400" dirty="0"/>
          </a:p>
        </p:txBody>
      </p:sp>
      <p:sp>
        <p:nvSpPr>
          <p:cNvPr id="8" name="Shape 5"/>
          <p:cNvSpPr/>
          <p:nvPr/>
        </p:nvSpPr>
        <p:spPr>
          <a:xfrm>
            <a:off x="7741801" y="6762869"/>
            <a:ext cx="178356" cy="178356"/>
          </a:xfrm>
          <a:prstGeom prst="roundRect">
            <a:avLst>
              <a:gd name="adj" fmla="val 10254"/>
            </a:avLst>
          </a:prstGeom>
          <a:solidFill>
            <a:srgbClr val="FDAF7E"/>
          </a:solidFill>
          <a:ln/>
        </p:spPr>
      </p:sp>
      <p:sp>
        <p:nvSpPr>
          <p:cNvPr id="9" name="Text 6"/>
          <p:cNvSpPr/>
          <p:nvPr/>
        </p:nvSpPr>
        <p:spPr>
          <a:xfrm>
            <a:off x="7981117" y="6762869"/>
            <a:ext cx="1995964" cy="178356"/>
          </a:xfrm>
          <a:prstGeom prst="rect">
            <a:avLst/>
          </a:prstGeom>
          <a:noFill/>
          <a:ln/>
        </p:spPr>
        <p:txBody>
          <a:bodyPr wrap="none" lIns="0" tIns="0" rIns="0" bIns="0" rtlCol="0" anchor="t"/>
          <a:lstStyle/>
          <a:p>
            <a:pPr algn="l" indent="0" marL="0">
              <a:lnSpc>
                <a:spcPts val="1400"/>
              </a:lnSpc>
              <a:buNone/>
            </a:pPr>
            <a:r>
              <a:rPr lang="en-US" sz="1400" dirty="0">
                <a:solidFill>
                  <a:srgbClr val="E5E0DF"/>
                </a:solidFill>
                <a:latin typeface="Roboto" pitchFamily="34" charset="0"/>
                <a:ea typeface="Roboto" pitchFamily="34" charset="-122"/>
                <a:cs typeface="Roboto" pitchFamily="34" charset="-120"/>
              </a:rPr>
              <a:t>Gas Concentration (ppm)</a:t>
            </a:r>
            <a:endParaRPr lang="en-US" sz="1400" dirty="0"/>
          </a:p>
        </p:txBody>
      </p:sp>
      <p:sp>
        <p:nvSpPr>
          <p:cNvPr id="10" name="Text 7"/>
          <p:cNvSpPr/>
          <p:nvPr/>
        </p:nvSpPr>
        <p:spPr>
          <a:xfrm>
            <a:off x="624245" y="7498675"/>
            <a:ext cx="13381911" cy="285274"/>
          </a:xfrm>
          <a:prstGeom prst="rect">
            <a:avLst/>
          </a:prstGeom>
          <a:noFill/>
          <a:ln/>
        </p:spPr>
        <p:txBody>
          <a:bodyPr wrap="none" lIns="0" tIns="0" rIns="0" bIns="0" rtlCol="0" anchor="t"/>
          <a:lstStyle/>
          <a:p>
            <a:pPr indent="0" marL="0">
              <a:lnSpc>
                <a:spcPts val="2200"/>
              </a:lnSpc>
              <a:buNone/>
            </a:pPr>
            <a:r>
              <a:rPr lang="en-US" sz="1400" dirty="0">
                <a:solidFill>
                  <a:srgbClr val="E5E0DF"/>
                </a:solidFill>
                <a:latin typeface="Roboto" pitchFamily="34" charset="0"/>
                <a:ea typeface="Roboto" pitchFamily="34" charset="-122"/>
                <a:cs typeface="Roboto" pitchFamily="34" charset="-120"/>
              </a:rPr>
              <a:t>Configure cloud platforms. Visualize data trends over time. Calculate averages and set thresholds for critical levels. Log data in CSV format.</a:t>
            </a:r>
            <a:endParaRPr lang="en-US" sz="14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18066" y="877372"/>
            <a:ext cx="7114223" cy="641152"/>
          </a:xfrm>
          <a:prstGeom prst="rect">
            <a:avLst/>
          </a:prstGeom>
          <a:noFill/>
          <a:ln/>
        </p:spPr>
        <p:txBody>
          <a:bodyPr wrap="none" lIns="0" tIns="0" rIns="0" bIns="0" rtlCol="0" anchor="t"/>
          <a:lstStyle/>
          <a:p>
            <a:pPr indent="0" marL="0">
              <a:lnSpc>
                <a:spcPts val="5000"/>
              </a:lnSpc>
              <a:buNone/>
            </a:pPr>
            <a:r>
              <a:rPr lang="en-US" sz="4000" dirty="0">
                <a:solidFill>
                  <a:srgbClr val="FFFFFF"/>
                </a:solidFill>
                <a:latin typeface="Saira Medium" pitchFamily="34" charset="0"/>
                <a:ea typeface="Saira Medium" pitchFamily="34" charset="-122"/>
                <a:cs typeface="Saira Medium" pitchFamily="34" charset="-120"/>
              </a:rPr>
              <a:t>Case Studies and Applications</a:t>
            </a:r>
            <a:endParaRPr lang="en-US" sz="4000" dirty="0"/>
          </a:p>
        </p:txBody>
      </p:sp>
      <p:sp>
        <p:nvSpPr>
          <p:cNvPr id="4" name="Shape 1"/>
          <p:cNvSpPr/>
          <p:nvPr/>
        </p:nvSpPr>
        <p:spPr>
          <a:xfrm>
            <a:off x="718066" y="1826181"/>
            <a:ext cx="7707868" cy="1227653"/>
          </a:xfrm>
          <a:prstGeom prst="roundRect">
            <a:avLst>
              <a:gd name="adj" fmla="val 15041"/>
            </a:avLst>
          </a:prstGeom>
          <a:solidFill>
            <a:srgbClr val="030303"/>
          </a:solidFill>
          <a:ln w="22860">
            <a:solidFill>
              <a:srgbClr val="FC8337"/>
            </a:solidFill>
            <a:prstDash val="solid"/>
          </a:ln>
        </p:spPr>
      </p:sp>
      <p:sp>
        <p:nvSpPr>
          <p:cNvPr id="5" name="Text 2"/>
          <p:cNvSpPr/>
          <p:nvPr/>
        </p:nvSpPr>
        <p:spPr>
          <a:xfrm>
            <a:off x="946071" y="2054185"/>
            <a:ext cx="2637592" cy="320516"/>
          </a:xfrm>
          <a:prstGeom prst="rect">
            <a:avLst/>
          </a:prstGeom>
          <a:noFill/>
          <a:ln/>
        </p:spPr>
        <p:txBody>
          <a:bodyPr wrap="none" lIns="0" tIns="0" rIns="0" bIns="0" rtlCol="0" anchor="t"/>
          <a:lstStyle/>
          <a:p>
            <a:pPr indent="0" marL="0">
              <a:lnSpc>
                <a:spcPts val="2500"/>
              </a:lnSpc>
              <a:buNone/>
            </a:pPr>
            <a:r>
              <a:rPr lang="en-US" sz="2000" dirty="0">
                <a:solidFill>
                  <a:srgbClr val="E5E0DF"/>
                </a:solidFill>
                <a:latin typeface="Saira Medium" pitchFamily="34" charset="0"/>
                <a:ea typeface="Saira Medium" pitchFamily="34" charset="-122"/>
                <a:cs typeface="Saira Medium" pitchFamily="34" charset="-120"/>
              </a:rPr>
              <a:t>Air Quality Monitoring</a:t>
            </a:r>
            <a:endParaRPr lang="en-US" sz="2000" dirty="0"/>
          </a:p>
        </p:txBody>
      </p:sp>
      <p:sp>
        <p:nvSpPr>
          <p:cNvPr id="6" name="Text 3"/>
          <p:cNvSpPr/>
          <p:nvPr/>
        </p:nvSpPr>
        <p:spPr>
          <a:xfrm>
            <a:off x="946071" y="2497693"/>
            <a:ext cx="7251859" cy="328136"/>
          </a:xfrm>
          <a:prstGeom prst="rect">
            <a:avLst/>
          </a:prstGeom>
          <a:noFill/>
          <a:ln/>
        </p:spPr>
        <p:txBody>
          <a:bodyPr wrap="none" lIns="0" tIns="0" rIns="0" bIns="0" rtlCol="0" anchor="t"/>
          <a:lstStyle/>
          <a:p>
            <a:pPr indent="0" marL="0">
              <a:lnSpc>
                <a:spcPts val="2550"/>
              </a:lnSpc>
              <a:buNone/>
            </a:pPr>
            <a:r>
              <a:rPr lang="en-US" sz="1600" dirty="0">
                <a:solidFill>
                  <a:srgbClr val="E5E0DF"/>
                </a:solidFill>
                <a:latin typeface="Roboto" pitchFamily="34" charset="0"/>
                <a:ea typeface="Roboto" pitchFamily="34" charset="-122"/>
                <a:cs typeface="Roboto" pitchFamily="34" charset="-120"/>
              </a:rPr>
              <a:t>Deploy in smart cities. Monitor pollution near schools.</a:t>
            </a:r>
            <a:endParaRPr lang="en-US" sz="1600" dirty="0"/>
          </a:p>
        </p:txBody>
      </p:sp>
      <p:sp>
        <p:nvSpPr>
          <p:cNvPr id="7" name="Shape 4"/>
          <p:cNvSpPr/>
          <p:nvPr/>
        </p:nvSpPr>
        <p:spPr>
          <a:xfrm>
            <a:off x="718066" y="3258979"/>
            <a:ext cx="7707868" cy="1227653"/>
          </a:xfrm>
          <a:prstGeom prst="roundRect">
            <a:avLst>
              <a:gd name="adj" fmla="val 15041"/>
            </a:avLst>
          </a:prstGeom>
          <a:solidFill>
            <a:srgbClr val="030303"/>
          </a:solidFill>
          <a:ln w="22860">
            <a:solidFill>
              <a:srgbClr val="FC8337"/>
            </a:solidFill>
            <a:prstDash val="solid"/>
          </a:ln>
        </p:spPr>
      </p:sp>
      <p:sp>
        <p:nvSpPr>
          <p:cNvPr id="8" name="Text 5"/>
          <p:cNvSpPr/>
          <p:nvPr/>
        </p:nvSpPr>
        <p:spPr>
          <a:xfrm>
            <a:off x="946071" y="3486983"/>
            <a:ext cx="2564606" cy="320516"/>
          </a:xfrm>
          <a:prstGeom prst="rect">
            <a:avLst/>
          </a:prstGeom>
          <a:noFill/>
          <a:ln/>
        </p:spPr>
        <p:txBody>
          <a:bodyPr wrap="none" lIns="0" tIns="0" rIns="0" bIns="0" rtlCol="0" anchor="t"/>
          <a:lstStyle/>
          <a:p>
            <a:pPr indent="0" marL="0">
              <a:lnSpc>
                <a:spcPts val="2500"/>
              </a:lnSpc>
              <a:buNone/>
            </a:pPr>
            <a:r>
              <a:rPr lang="en-US" sz="2000" dirty="0">
                <a:solidFill>
                  <a:srgbClr val="E5E0DF"/>
                </a:solidFill>
                <a:latin typeface="Saira Medium" pitchFamily="34" charset="0"/>
                <a:ea typeface="Saira Medium" pitchFamily="34" charset="-122"/>
                <a:cs typeface="Saira Medium" pitchFamily="34" charset="-120"/>
              </a:rPr>
              <a:t>Smart Agriculture</a:t>
            </a:r>
            <a:endParaRPr lang="en-US" sz="2000" dirty="0"/>
          </a:p>
        </p:txBody>
      </p:sp>
      <p:sp>
        <p:nvSpPr>
          <p:cNvPr id="9" name="Text 6"/>
          <p:cNvSpPr/>
          <p:nvPr/>
        </p:nvSpPr>
        <p:spPr>
          <a:xfrm>
            <a:off x="946071" y="3930491"/>
            <a:ext cx="7251859" cy="328136"/>
          </a:xfrm>
          <a:prstGeom prst="rect">
            <a:avLst/>
          </a:prstGeom>
          <a:noFill/>
          <a:ln/>
        </p:spPr>
        <p:txBody>
          <a:bodyPr wrap="none" lIns="0" tIns="0" rIns="0" bIns="0" rtlCol="0" anchor="t"/>
          <a:lstStyle/>
          <a:p>
            <a:pPr indent="0" marL="0">
              <a:lnSpc>
                <a:spcPts val="2550"/>
              </a:lnSpc>
              <a:buNone/>
            </a:pPr>
            <a:r>
              <a:rPr lang="en-US" sz="1600" dirty="0">
                <a:solidFill>
                  <a:srgbClr val="E5E0DF"/>
                </a:solidFill>
                <a:latin typeface="Roboto" pitchFamily="34" charset="0"/>
                <a:ea typeface="Roboto" pitchFamily="34" charset="-122"/>
                <a:cs typeface="Roboto" pitchFamily="34" charset="-120"/>
              </a:rPr>
              <a:t>Monitor greenhouses for optimal plant growth.</a:t>
            </a:r>
            <a:endParaRPr lang="en-US" sz="1600" dirty="0"/>
          </a:p>
        </p:txBody>
      </p:sp>
      <p:sp>
        <p:nvSpPr>
          <p:cNvPr id="10" name="Shape 7"/>
          <p:cNvSpPr/>
          <p:nvPr/>
        </p:nvSpPr>
        <p:spPr>
          <a:xfrm>
            <a:off x="718066" y="4691777"/>
            <a:ext cx="7707868" cy="1227653"/>
          </a:xfrm>
          <a:prstGeom prst="roundRect">
            <a:avLst>
              <a:gd name="adj" fmla="val 15041"/>
            </a:avLst>
          </a:prstGeom>
          <a:solidFill>
            <a:srgbClr val="030303"/>
          </a:solidFill>
          <a:ln w="22860">
            <a:solidFill>
              <a:srgbClr val="FC8337"/>
            </a:solidFill>
            <a:prstDash val="solid"/>
          </a:ln>
        </p:spPr>
      </p:sp>
      <p:sp>
        <p:nvSpPr>
          <p:cNvPr id="11" name="Text 8"/>
          <p:cNvSpPr/>
          <p:nvPr/>
        </p:nvSpPr>
        <p:spPr>
          <a:xfrm>
            <a:off x="946071" y="4919782"/>
            <a:ext cx="2564606" cy="320516"/>
          </a:xfrm>
          <a:prstGeom prst="rect">
            <a:avLst/>
          </a:prstGeom>
          <a:noFill/>
          <a:ln/>
        </p:spPr>
        <p:txBody>
          <a:bodyPr wrap="none" lIns="0" tIns="0" rIns="0" bIns="0" rtlCol="0" anchor="t"/>
          <a:lstStyle/>
          <a:p>
            <a:pPr indent="0" marL="0">
              <a:lnSpc>
                <a:spcPts val="2500"/>
              </a:lnSpc>
              <a:buNone/>
            </a:pPr>
            <a:r>
              <a:rPr lang="en-US" sz="2000" dirty="0">
                <a:solidFill>
                  <a:srgbClr val="E5E0DF"/>
                </a:solidFill>
                <a:latin typeface="Saira Medium" pitchFamily="34" charset="0"/>
                <a:ea typeface="Saira Medium" pitchFamily="34" charset="-122"/>
                <a:cs typeface="Saira Medium" pitchFamily="34" charset="-120"/>
              </a:rPr>
              <a:t>Industrial Safety</a:t>
            </a:r>
            <a:endParaRPr lang="en-US" sz="2000" dirty="0"/>
          </a:p>
        </p:txBody>
      </p:sp>
      <p:sp>
        <p:nvSpPr>
          <p:cNvPr id="12" name="Text 9"/>
          <p:cNvSpPr/>
          <p:nvPr/>
        </p:nvSpPr>
        <p:spPr>
          <a:xfrm>
            <a:off x="946071" y="5363289"/>
            <a:ext cx="7251859" cy="328136"/>
          </a:xfrm>
          <a:prstGeom prst="rect">
            <a:avLst/>
          </a:prstGeom>
          <a:noFill/>
          <a:ln/>
        </p:spPr>
        <p:txBody>
          <a:bodyPr wrap="none" lIns="0" tIns="0" rIns="0" bIns="0" rtlCol="0" anchor="t"/>
          <a:lstStyle/>
          <a:p>
            <a:pPr indent="0" marL="0">
              <a:lnSpc>
                <a:spcPts val="2550"/>
              </a:lnSpc>
              <a:buNone/>
            </a:pPr>
            <a:r>
              <a:rPr lang="en-US" sz="1600" dirty="0">
                <a:solidFill>
                  <a:srgbClr val="E5E0DF"/>
                </a:solidFill>
                <a:latin typeface="Roboto" pitchFamily="34" charset="0"/>
                <a:ea typeface="Roboto" pitchFamily="34" charset="-122"/>
                <a:cs typeface="Roboto" pitchFamily="34" charset="-120"/>
              </a:rPr>
              <a:t>Detect gas leaks in factories and chemical plants.</a:t>
            </a:r>
            <a:endParaRPr lang="en-US" sz="1600" dirty="0"/>
          </a:p>
        </p:txBody>
      </p:sp>
      <p:sp>
        <p:nvSpPr>
          <p:cNvPr id="13" name="Shape 10"/>
          <p:cNvSpPr/>
          <p:nvPr/>
        </p:nvSpPr>
        <p:spPr>
          <a:xfrm>
            <a:off x="718066" y="6124575"/>
            <a:ext cx="7707868" cy="1227653"/>
          </a:xfrm>
          <a:prstGeom prst="roundRect">
            <a:avLst>
              <a:gd name="adj" fmla="val 15041"/>
            </a:avLst>
          </a:prstGeom>
          <a:solidFill>
            <a:srgbClr val="030303"/>
          </a:solidFill>
          <a:ln w="22860">
            <a:solidFill>
              <a:srgbClr val="FC8337"/>
            </a:solidFill>
            <a:prstDash val="solid"/>
          </a:ln>
        </p:spPr>
      </p:sp>
      <p:sp>
        <p:nvSpPr>
          <p:cNvPr id="14" name="Text 11"/>
          <p:cNvSpPr/>
          <p:nvPr/>
        </p:nvSpPr>
        <p:spPr>
          <a:xfrm>
            <a:off x="946071" y="6352580"/>
            <a:ext cx="2564606" cy="320516"/>
          </a:xfrm>
          <a:prstGeom prst="rect">
            <a:avLst/>
          </a:prstGeom>
          <a:noFill/>
          <a:ln/>
        </p:spPr>
        <p:txBody>
          <a:bodyPr wrap="none" lIns="0" tIns="0" rIns="0" bIns="0" rtlCol="0" anchor="t"/>
          <a:lstStyle/>
          <a:p>
            <a:pPr indent="0" marL="0">
              <a:lnSpc>
                <a:spcPts val="2500"/>
              </a:lnSpc>
              <a:buNone/>
            </a:pPr>
            <a:r>
              <a:rPr lang="en-US" sz="2000" dirty="0">
                <a:solidFill>
                  <a:srgbClr val="E5E0DF"/>
                </a:solidFill>
                <a:latin typeface="Saira Medium" pitchFamily="34" charset="0"/>
                <a:ea typeface="Saira Medium" pitchFamily="34" charset="-122"/>
                <a:cs typeface="Saira Medium" pitchFamily="34" charset="-120"/>
              </a:rPr>
              <a:t>Bushfire Monitoring</a:t>
            </a:r>
            <a:endParaRPr lang="en-US" sz="2000" dirty="0"/>
          </a:p>
        </p:txBody>
      </p:sp>
      <p:sp>
        <p:nvSpPr>
          <p:cNvPr id="15" name="Text 12"/>
          <p:cNvSpPr/>
          <p:nvPr/>
        </p:nvSpPr>
        <p:spPr>
          <a:xfrm>
            <a:off x="946071" y="6796088"/>
            <a:ext cx="7251859" cy="328136"/>
          </a:xfrm>
          <a:prstGeom prst="rect">
            <a:avLst/>
          </a:prstGeom>
          <a:noFill/>
          <a:ln/>
        </p:spPr>
        <p:txBody>
          <a:bodyPr wrap="none" lIns="0" tIns="0" rIns="0" bIns="0" rtlCol="0" anchor="t"/>
          <a:lstStyle/>
          <a:p>
            <a:pPr indent="0" marL="0">
              <a:lnSpc>
                <a:spcPts val="2550"/>
              </a:lnSpc>
              <a:buNone/>
            </a:pPr>
            <a:r>
              <a:rPr lang="en-US" sz="1600" dirty="0">
                <a:solidFill>
                  <a:srgbClr val="E5E0DF"/>
                </a:solidFill>
                <a:latin typeface="Roboto" pitchFamily="34" charset="0"/>
                <a:ea typeface="Roboto" pitchFamily="34" charset="-122"/>
                <a:cs typeface="Roboto" pitchFamily="34" charset="-120"/>
              </a:rPr>
              <a:t>Provide community awareness and safe work advice.</a:t>
            </a:r>
            <a:endParaRPr lang="en-US" sz="16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636151"/>
            <a:ext cx="6609278" cy="708779"/>
          </a:xfrm>
          <a:prstGeom prst="rect">
            <a:avLst/>
          </a:prstGeom>
          <a:noFill/>
          <a:ln/>
        </p:spPr>
        <p:txBody>
          <a:bodyPr wrap="none" lIns="0" tIns="0" rIns="0" bIns="0" rtlCol="0" anchor="t"/>
          <a:lstStyle/>
          <a:p>
            <a:pPr indent="0" marL="0">
              <a:lnSpc>
                <a:spcPts val="5550"/>
              </a:lnSpc>
              <a:buNone/>
            </a:pPr>
            <a:r>
              <a:rPr lang="en-US" sz="4450" dirty="0">
                <a:solidFill>
                  <a:srgbClr val="FFFFFF"/>
                </a:solidFill>
                <a:latin typeface="Saira Medium" pitchFamily="34" charset="0"/>
                <a:ea typeface="Saira Medium" pitchFamily="34" charset="-122"/>
                <a:cs typeface="Saira Medium" pitchFamily="34" charset="-120"/>
              </a:rPr>
              <a:t>Challenges and Solutions</a:t>
            </a:r>
            <a:endParaRPr lang="en-US" sz="4450" dirty="0"/>
          </a:p>
        </p:txBody>
      </p:sp>
      <p:sp>
        <p:nvSpPr>
          <p:cNvPr id="4" name="Shape 1"/>
          <p:cNvSpPr/>
          <p:nvPr/>
        </p:nvSpPr>
        <p:spPr>
          <a:xfrm>
            <a:off x="6605111" y="1685092"/>
            <a:ext cx="30480" cy="5908238"/>
          </a:xfrm>
          <a:prstGeom prst="roundRect">
            <a:avLst>
              <a:gd name="adj" fmla="val 669768"/>
            </a:avLst>
          </a:prstGeom>
          <a:solidFill>
            <a:srgbClr val="FFFFFF">
              <a:alpha val="24000"/>
            </a:srgbClr>
          </a:solidFill>
          <a:ln/>
        </p:spPr>
      </p:sp>
      <p:sp>
        <p:nvSpPr>
          <p:cNvPr id="5" name="Shape 2"/>
          <p:cNvSpPr/>
          <p:nvPr/>
        </p:nvSpPr>
        <p:spPr>
          <a:xfrm>
            <a:off x="6845022" y="2180153"/>
            <a:ext cx="793790" cy="30480"/>
          </a:xfrm>
          <a:prstGeom prst="roundRect">
            <a:avLst>
              <a:gd name="adj" fmla="val 669768"/>
            </a:avLst>
          </a:prstGeom>
          <a:solidFill>
            <a:srgbClr val="FC8337"/>
          </a:solidFill>
          <a:ln/>
        </p:spPr>
      </p:sp>
      <p:sp>
        <p:nvSpPr>
          <p:cNvPr id="6" name="Shape 3"/>
          <p:cNvSpPr/>
          <p:nvPr/>
        </p:nvSpPr>
        <p:spPr>
          <a:xfrm>
            <a:off x="6365200" y="1940243"/>
            <a:ext cx="510302" cy="510302"/>
          </a:xfrm>
          <a:prstGeom prst="roundRect">
            <a:avLst>
              <a:gd name="adj" fmla="val 40005"/>
            </a:avLst>
          </a:prstGeom>
          <a:solidFill>
            <a:srgbClr val="030303"/>
          </a:solidFill>
          <a:ln w="22860">
            <a:solidFill>
              <a:srgbClr val="FC8337"/>
            </a:solidFill>
            <a:prstDash val="solid"/>
          </a:ln>
        </p:spPr>
      </p:sp>
      <p:sp>
        <p:nvSpPr>
          <p:cNvPr id="7" name="Text 4"/>
          <p:cNvSpPr/>
          <p:nvPr/>
        </p:nvSpPr>
        <p:spPr>
          <a:xfrm>
            <a:off x="6555105" y="2025253"/>
            <a:ext cx="130373" cy="340281"/>
          </a:xfrm>
          <a:prstGeom prst="rect">
            <a:avLst/>
          </a:prstGeom>
          <a:noFill/>
          <a:ln/>
        </p:spPr>
        <p:txBody>
          <a:bodyPr wrap="none" lIns="0" tIns="0" rIns="0" bIns="0" rtlCol="0" anchor="t"/>
          <a:lstStyle/>
          <a:p>
            <a:pPr algn="ctr" indent="0" marL="0">
              <a:lnSpc>
                <a:spcPts val="2650"/>
              </a:lnSpc>
              <a:buNone/>
            </a:pPr>
            <a:r>
              <a:rPr lang="en-US" sz="2650" dirty="0">
                <a:solidFill>
                  <a:srgbClr val="E5E0DF"/>
                </a:solidFill>
                <a:latin typeface="Saira Medium" pitchFamily="34" charset="0"/>
                <a:ea typeface="Saira Medium" pitchFamily="34" charset="-122"/>
                <a:cs typeface="Saira Medium" pitchFamily="34" charset="-120"/>
              </a:rPr>
              <a:t>1</a:t>
            </a:r>
            <a:endParaRPr lang="en-US" sz="2650" dirty="0"/>
          </a:p>
        </p:txBody>
      </p:sp>
      <p:sp>
        <p:nvSpPr>
          <p:cNvPr id="8" name="Text 5"/>
          <p:cNvSpPr/>
          <p:nvPr/>
        </p:nvSpPr>
        <p:spPr>
          <a:xfrm>
            <a:off x="7867888" y="1911906"/>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E5E0DF"/>
                </a:solidFill>
                <a:latin typeface="Saira Medium" pitchFamily="34" charset="0"/>
                <a:ea typeface="Saira Medium" pitchFamily="34" charset="-122"/>
                <a:cs typeface="Saira Medium" pitchFamily="34" charset="-120"/>
              </a:rPr>
              <a:t>Sensor Drift</a:t>
            </a:r>
            <a:endParaRPr lang="en-US" sz="2200" dirty="0"/>
          </a:p>
        </p:txBody>
      </p:sp>
      <p:sp>
        <p:nvSpPr>
          <p:cNvPr id="9" name="Text 6"/>
          <p:cNvSpPr/>
          <p:nvPr/>
        </p:nvSpPr>
        <p:spPr>
          <a:xfrm>
            <a:off x="7867888" y="2402324"/>
            <a:ext cx="5968722" cy="362903"/>
          </a:xfrm>
          <a:prstGeom prst="rect">
            <a:avLst/>
          </a:prstGeom>
          <a:noFill/>
          <a:ln/>
        </p:spPr>
        <p:txBody>
          <a:bodyPr wrap="none" lIns="0" tIns="0" rIns="0" bIns="0" rtlCol="0" anchor="t"/>
          <a:lstStyle/>
          <a:p>
            <a:pPr algn="l" indent="0" marL="0">
              <a:lnSpc>
                <a:spcPts val="2850"/>
              </a:lnSpc>
              <a:buNone/>
            </a:pPr>
            <a:r>
              <a:rPr lang="en-US" sz="1750" dirty="0">
                <a:solidFill>
                  <a:srgbClr val="E5E0DF"/>
                </a:solidFill>
                <a:latin typeface="Roboto" pitchFamily="34" charset="0"/>
                <a:ea typeface="Roboto" pitchFamily="34" charset="-122"/>
                <a:cs typeface="Roboto" pitchFamily="34" charset="-120"/>
              </a:rPr>
              <a:t>Implement calibration procedures.</a:t>
            </a:r>
            <a:endParaRPr lang="en-US" sz="1750" dirty="0"/>
          </a:p>
        </p:txBody>
      </p:sp>
      <p:sp>
        <p:nvSpPr>
          <p:cNvPr id="10" name="Shape 7"/>
          <p:cNvSpPr/>
          <p:nvPr/>
        </p:nvSpPr>
        <p:spPr>
          <a:xfrm>
            <a:off x="6845022" y="3713917"/>
            <a:ext cx="793790" cy="30480"/>
          </a:xfrm>
          <a:prstGeom prst="roundRect">
            <a:avLst>
              <a:gd name="adj" fmla="val 669768"/>
            </a:avLst>
          </a:prstGeom>
          <a:solidFill>
            <a:srgbClr val="FC8337"/>
          </a:solidFill>
          <a:ln/>
        </p:spPr>
      </p:sp>
      <p:sp>
        <p:nvSpPr>
          <p:cNvPr id="11" name="Shape 8"/>
          <p:cNvSpPr/>
          <p:nvPr/>
        </p:nvSpPr>
        <p:spPr>
          <a:xfrm>
            <a:off x="6365200" y="3474006"/>
            <a:ext cx="510302" cy="510302"/>
          </a:xfrm>
          <a:prstGeom prst="roundRect">
            <a:avLst>
              <a:gd name="adj" fmla="val 40005"/>
            </a:avLst>
          </a:prstGeom>
          <a:solidFill>
            <a:srgbClr val="030303"/>
          </a:solidFill>
          <a:ln w="22860">
            <a:solidFill>
              <a:srgbClr val="FC8337"/>
            </a:solidFill>
            <a:prstDash val="solid"/>
          </a:ln>
        </p:spPr>
      </p:sp>
      <p:sp>
        <p:nvSpPr>
          <p:cNvPr id="12" name="Text 9"/>
          <p:cNvSpPr/>
          <p:nvPr/>
        </p:nvSpPr>
        <p:spPr>
          <a:xfrm>
            <a:off x="6516410" y="3559016"/>
            <a:ext cx="207883" cy="340281"/>
          </a:xfrm>
          <a:prstGeom prst="rect">
            <a:avLst/>
          </a:prstGeom>
          <a:noFill/>
          <a:ln/>
        </p:spPr>
        <p:txBody>
          <a:bodyPr wrap="none" lIns="0" tIns="0" rIns="0" bIns="0" rtlCol="0" anchor="t"/>
          <a:lstStyle/>
          <a:p>
            <a:pPr algn="ctr" indent="0" marL="0">
              <a:lnSpc>
                <a:spcPts val="2650"/>
              </a:lnSpc>
              <a:buNone/>
            </a:pPr>
            <a:r>
              <a:rPr lang="en-US" sz="2650" dirty="0">
                <a:solidFill>
                  <a:srgbClr val="E5E0DF"/>
                </a:solidFill>
                <a:latin typeface="Saira Medium" pitchFamily="34" charset="0"/>
                <a:ea typeface="Saira Medium" pitchFamily="34" charset="-122"/>
                <a:cs typeface="Saira Medium" pitchFamily="34" charset="-120"/>
              </a:rPr>
              <a:t>2</a:t>
            </a:r>
            <a:endParaRPr lang="en-US" sz="2650" dirty="0"/>
          </a:p>
        </p:txBody>
      </p:sp>
      <p:sp>
        <p:nvSpPr>
          <p:cNvPr id="13" name="Text 10"/>
          <p:cNvSpPr/>
          <p:nvPr/>
        </p:nvSpPr>
        <p:spPr>
          <a:xfrm>
            <a:off x="7867888" y="3445669"/>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E5E0DF"/>
                </a:solidFill>
                <a:latin typeface="Saira Medium" pitchFamily="34" charset="0"/>
                <a:ea typeface="Saira Medium" pitchFamily="34" charset="-122"/>
                <a:cs typeface="Saira Medium" pitchFamily="34" charset="-120"/>
              </a:rPr>
              <a:t>Power Consumption</a:t>
            </a:r>
            <a:endParaRPr lang="en-US" sz="2200" dirty="0"/>
          </a:p>
        </p:txBody>
      </p:sp>
      <p:sp>
        <p:nvSpPr>
          <p:cNvPr id="14" name="Text 11"/>
          <p:cNvSpPr/>
          <p:nvPr/>
        </p:nvSpPr>
        <p:spPr>
          <a:xfrm>
            <a:off x="7867888" y="3936087"/>
            <a:ext cx="5968722" cy="362903"/>
          </a:xfrm>
          <a:prstGeom prst="rect">
            <a:avLst/>
          </a:prstGeom>
          <a:noFill/>
          <a:ln/>
        </p:spPr>
        <p:txBody>
          <a:bodyPr wrap="none" lIns="0" tIns="0" rIns="0" bIns="0" rtlCol="0" anchor="t"/>
          <a:lstStyle/>
          <a:p>
            <a:pPr algn="l" indent="0" marL="0">
              <a:lnSpc>
                <a:spcPts val="2850"/>
              </a:lnSpc>
              <a:buNone/>
            </a:pPr>
            <a:r>
              <a:rPr lang="en-US" sz="1750" dirty="0">
                <a:solidFill>
                  <a:srgbClr val="E5E0DF"/>
                </a:solidFill>
                <a:latin typeface="Roboto" pitchFamily="34" charset="0"/>
                <a:ea typeface="Roboto" pitchFamily="34" charset="-122"/>
                <a:cs typeface="Roboto" pitchFamily="34" charset="-120"/>
              </a:rPr>
              <a:t>Use deep sleep mode.</a:t>
            </a:r>
            <a:endParaRPr lang="en-US" sz="1750" dirty="0"/>
          </a:p>
        </p:txBody>
      </p:sp>
      <p:sp>
        <p:nvSpPr>
          <p:cNvPr id="15" name="Shape 12"/>
          <p:cNvSpPr/>
          <p:nvPr/>
        </p:nvSpPr>
        <p:spPr>
          <a:xfrm>
            <a:off x="6845022" y="5247680"/>
            <a:ext cx="793790" cy="30480"/>
          </a:xfrm>
          <a:prstGeom prst="roundRect">
            <a:avLst>
              <a:gd name="adj" fmla="val 669768"/>
            </a:avLst>
          </a:prstGeom>
          <a:solidFill>
            <a:srgbClr val="FC8337"/>
          </a:solidFill>
          <a:ln/>
        </p:spPr>
      </p:sp>
      <p:sp>
        <p:nvSpPr>
          <p:cNvPr id="16" name="Shape 13"/>
          <p:cNvSpPr/>
          <p:nvPr/>
        </p:nvSpPr>
        <p:spPr>
          <a:xfrm>
            <a:off x="6365200" y="5007769"/>
            <a:ext cx="510302" cy="510302"/>
          </a:xfrm>
          <a:prstGeom prst="roundRect">
            <a:avLst>
              <a:gd name="adj" fmla="val 40005"/>
            </a:avLst>
          </a:prstGeom>
          <a:solidFill>
            <a:srgbClr val="030303"/>
          </a:solidFill>
          <a:ln w="22860">
            <a:solidFill>
              <a:srgbClr val="FC8337"/>
            </a:solidFill>
            <a:prstDash val="solid"/>
          </a:ln>
        </p:spPr>
      </p:sp>
      <p:sp>
        <p:nvSpPr>
          <p:cNvPr id="17" name="Text 14"/>
          <p:cNvSpPr/>
          <p:nvPr/>
        </p:nvSpPr>
        <p:spPr>
          <a:xfrm>
            <a:off x="6517600" y="5092779"/>
            <a:ext cx="205502" cy="340281"/>
          </a:xfrm>
          <a:prstGeom prst="rect">
            <a:avLst/>
          </a:prstGeom>
          <a:noFill/>
          <a:ln/>
        </p:spPr>
        <p:txBody>
          <a:bodyPr wrap="none" lIns="0" tIns="0" rIns="0" bIns="0" rtlCol="0" anchor="t"/>
          <a:lstStyle/>
          <a:p>
            <a:pPr algn="ctr" indent="0" marL="0">
              <a:lnSpc>
                <a:spcPts val="2650"/>
              </a:lnSpc>
              <a:buNone/>
            </a:pPr>
            <a:r>
              <a:rPr lang="en-US" sz="2650" dirty="0">
                <a:solidFill>
                  <a:srgbClr val="E5E0DF"/>
                </a:solidFill>
                <a:latin typeface="Saira Medium" pitchFamily="34" charset="0"/>
                <a:ea typeface="Saira Medium" pitchFamily="34" charset="-122"/>
                <a:cs typeface="Saira Medium" pitchFamily="34" charset="-120"/>
              </a:rPr>
              <a:t>3</a:t>
            </a:r>
            <a:endParaRPr lang="en-US" sz="2650" dirty="0"/>
          </a:p>
        </p:txBody>
      </p:sp>
      <p:sp>
        <p:nvSpPr>
          <p:cNvPr id="18" name="Text 15"/>
          <p:cNvSpPr/>
          <p:nvPr/>
        </p:nvSpPr>
        <p:spPr>
          <a:xfrm>
            <a:off x="7867888" y="4979432"/>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E5E0DF"/>
                </a:solidFill>
                <a:latin typeface="Saira Medium" pitchFamily="34" charset="0"/>
                <a:ea typeface="Saira Medium" pitchFamily="34" charset="-122"/>
                <a:cs typeface="Saira Medium" pitchFamily="34" charset="-120"/>
              </a:rPr>
              <a:t>Wireless Issues</a:t>
            </a:r>
            <a:endParaRPr lang="en-US" sz="2200" dirty="0"/>
          </a:p>
        </p:txBody>
      </p:sp>
      <p:sp>
        <p:nvSpPr>
          <p:cNvPr id="19" name="Text 16"/>
          <p:cNvSpPr/>
          <p:nvPr/>
        </p:nvSpPr>
        <p:spPr>
          <a:xfrm>
            <a:off x="7867888" y="5469850"/>
            <a:ext cx="5968722" cy="362903"/>
          </a:xfrm>
          <a:prstGeom prst="rect">
            <a:avLst/>
          </a:prstGeom>
          <a:noFill/>
          <a:ln/>
        </p:spPr>
        <p:txBody>
          <a:bodyPr wrap="none" lIns="0" tIns="0" rIns="0" bIns="0" rtlCol="0" anchor="t"/>
          <a:lstStyle/>
          <a:p>
            <a:pPr algn="l" indent="0" marL="0">
              <a:lnSpc>
                <a:spcPts val="2850"/>
              </a:lnSpc>
              <a:buNone/>
            </a:pPr>
            <a:r>
              <a:rPr lang="en-US" sz="1750" dirty="0">
                <a:solidFill>
                  <a:srgbClr val="E5E0DF"/>
                </a:solidFill>
                <a:latin typeface="Roboto" pitchFamily="34" charset="0"/>
                <a:ea typeface="Roboto" pitchFamily="34" charset="-122"/>
                <a:cs typeface="Roboto" pitchFamily="34" charset="-120"/>
              </a:rPr>
              <a:t>Employ stable Wi-Fi.</a:t>
            </a:r>
            <a:endParaRPr lang="en-US" sz="1750" dirty="0"/>
          </a:p>
        </p:txBody>
      </p:sp>
      <p:sp>
        <p:nvSpPr>
          <p:cNvPr id="20" name="Shape 17"/>
          <p:cNvSpPr/>
          <p:nvPr/>
        </p:nvSpPr>
        <p:spPr>
          <a:xfrm>
            <a:off x="6845022" y="6781443"/>
            <a:ext cx="793790" cy="30480"/>
          </a:xfrm>
          <a:prstGeom prst="roundRect">
            <a:avLst>
              <a:gd name="adj" fmla="val 669768"/>
            </a:avLst>
          </a:prstGeom>
          <a:solidFill>
            <a:srgbClr val="FC8337"/>
          </a:solidFill>
          <a:ln/>
        </p:spPr>
      </p:sp>
      <p:sp>
        <p:nvSpPr>
          <p:cNvPr id="21" name="Shape 18"/>
          <p:cNvSpPr/>
          <p:nvPr/>
        </p:nvSpPr>
        <p:spPr>
          <a:xfrm>
            <a:off x="6365200" y="6541532"/>
            <a:ext cx="510302" cy="510302"/>
          </a:xfrm>
          <a:prstGeom prst="roundRect">
            <a:avLst>
              <a:gd name="adj" fmla="val 40005"/>
            </a:avLst>
          </a:prstGeom>
          <a:solidFill>
            <a:srgbClr val="030303"/>
          </a:solidFill>
          <a:ln w="22860">
            <a:solidFill>
              <a:srgbClr val="FC8337"/>
            </a:solidFill>
            <a:prstDash val="solid"/>
          </a:ln>
        </p:spPr>
      </p:sp>
      <p:sp>
        <p:nvSpPr>
          <p:cNvPr id="22" name="Text 19"/>
          <p:cNvSpPr/>
          <p:nvPr/>
        </p:nvSpPr>
        <p:spPr>
          <a:xfrm>
            <a:off x="6510576" y="6626543"/>
            <a:ext cx="219432" cy="340281"/>
          </a:xfrm>
          <a:prstGeom prst="rect">
            <a:avLst/>
          </a:prstGeom>
          <a:noFill/>
          <a:ln/>
        </p:spPr>
        <p:txBody>
          <a:bodyPr wrap="none" lIns="0" tIns="0" rIns="0" bIns="0" rtlCol="0" anchor="t"/>
          <a:lstStyle/>
          <a:p>
            <a:pPr algn="ctr" indent="0" marL="0">
              <a:lnSpc>
                <a:spcPts val="2650"/>
              </a:lnSpc>
              <a:buNone/>
            </a:pPr>
            <a:r>
              <a:rPr lang="en-US" sz="2650" dirty="0">
                <a:solidFill>
                  <a:srgbClr val="E5E0DF"/>
                </a:solidFill>
                <a:latin typeface="Saira Medium" pitchFamily="34" charset="0"/>
                <a:ea typeface="Saira Medium" pitchFamily="34" charset="-122"/>
                <a:cs typeface="Saira Medium" pitchFamily="34" charset="-120"/>
              </a:rPr>
              <a:t>4</a:t>
            </a:r>
            <a:endParaRPr lang="en-US" sz="2650" dirty="0"/>
          </a:p>
        </p:txBody>
      </p:sp>
      <p:sp>
        <p:nvSpPr>
          <p:cNvPr id="23" name="Text 20"/>
          <p:cNvSpPr/>
          <p:nvPr/>
        </p:nvSpPr>
        <p:spPr>
          <a:xfrm>
            <a:off x="7867888" y="6513195"/>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E5E0DF"/>
                </a:solidFill>
                <a:latin typeface="Saira Medium" pitchFamily="34" charset="0"/>
                <a:ea typeface="Saira Medium" pitchFamily="34" charset="-122"/>
                <a:cs typeface="Saira Medium" pitchFamily="34" charset="-120"/>
              </a:rPr>
              <a:t>Env. Factors</a:t>
            </a:r>
            <a:endParaRPr lang="en-US" sz="2200" dirty="0"/>
          </a:p>
        </p:txBody>
      </p:sp>
      <p:sp>
        <p:nvSpPr>
          <p:cNvPr id="24" name="Text 21"/>
          <p:cNvSpPr/>
          <p:nvPr/>
        </p:nvSpPr>
        <p:spPr>
          <a:xfrm>
            <a:off x="7867888" y="7003613"/>
            <a:ext cx="5968722" cy="362903"/>
          </a:xfrm>
          <a:prstGeom prst="rect">
            <a:avLst/>
          </a:prstGeom>
          <a:noFill/>
          <a:ln/>
        </p:spPr>
        <p:txBody>
          <a:bodyPr wrap="none" lIns="0" tIns="0" rIns="0" bIns="0" rtlCol="0" anchor="t"/>
          <a:lstStyle/>
          <a:p>
            <a:pPr algn="l" indent="0" marL="0">
              <a:lnSpc>
                <a:spcPts val="2850"/>
              </a:lnSpc>
              <a:buNone/>
            </a:pPr>
            <a:r>
              <a:rPr lang="en-US" sz="1750" dirty="0">
                <a:solidFill>
                  <a:srgbClr val="E5E0DF"/>
                </a:solidFill>
                <a:latin typeface="Roboto" pitchFamily="34" charset="0"/>
                <a:ea typeface="Roboto" pitchFamily="34" charset="-122"/>
                <a:cs typeface="Roboto" pitchFamily="34" charset="-120"/>
              </a:rPr>
              <a:t>Shield from sunlight.</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678775"/>
            <a:ext cx="7556421" cy="1417558"/>
          </a:xfrm>
          <a:prstGeom prst="rect">
            <a:avLst/>
          </a:prstGeom>
          <a:noFill/>
          <a:ln/>
        </p:spPr>
        <p:txBody>
          <a:bodyPr wrap="square" lIns="0" tIns="0" rIns="0" bIns="0" rtlCol="0" anchor="t"/>
          <a:lstStyle/>
          <a:p>
            <a:pPr indent="0" marL="0">
              <a:lnSpc>
                <a:spcPts val="5550"/>
              </a:lnSpc>
              <a:buNone/>
            </a:pPr>
            <a:r>
              <a:rPr lang="en-US" sz="4450" dirty="0">
                <a:solidFill>
                  <a:srgbClr val="FFFFFF"/>
                </a:solidFill>
                <a:latin typeface="Saira Medium" pitchFamily="34" charset="0"/>
                <a:ea typeface="Saira Medium" pitchFamily="34" charset="-122"/>
                <a:cs typeface="Saira Medium" pitchFamily="34" charset="-120"/>
              </a:rPr>
              <a:t>Conclusion and Future Scope</a:t>
            </a:r>
            <a:endParaRPr lang="en-US" sz="4450" dirty="0"/>
          </a:p>
        </p:txBody>
      </p:sp>
      <p:sp>
        <p:nvSpPr>
          <p:cNvPr id="4" name="Shape 1"/>
          <p:cNvSpPr/>
          <p:nvPr/>
        </p:nvSpPr>
        <p:spPr>
          <a:xfrm>
            <a:off x="793790" y="2691646"/>
            <a:ext cx="510302" cy="510302"/>
          </a:xfrm>
          <a:prstGeom prst="roundRect">
            <a:avLst>
              <a:gd name="adj" fmla="val 40005"/>
            </a:avLst>
          </a:prstGeom>
          <a:solidFill>
            <a:srgbClr val="030303"/>
          </a:solidFill>
          <a:ln w="22860">
            <a:solidFill>
              <a:srgbClr val="FC8337"/>
            </a:solidFill>
            <a:prstDash val="solid"/>
          </a:ln>
        </p:spPr>
      </p:sp>
      <p:sp>
        <p:nvSpPr>
          <p:cNvPr id="5" name="Text 2"/>
          <p:cNvSpPr/>
          <p:nvPr/>
        </p:nvSpPr>
        <p:spPr>
          <a:xfrm>
            <a:off x="983694" y="2776657"/>
            <a:ext cx="130373" cy="340281"/>
          </a:xfrm>
          <a:prstGeom prst="rect">
            <a:avLst/>
          </a:prstGeom>
          <a:noFill/>
          <a:ln/>
        </p:spPr>
        <p:txBody>
          <a:bodyPr wrap="none" lIns="0" tIns="0" rIns="0" bIns="0" rtlCol="0" anchor="t"/>
          <a:lstStyle/>
          <a:p>
            <a:pPr algn="ctr" indent="0" marL="0">
              <a:lnSpc>
                <a:spcPts val="2650"/>
              </a:lnSpc>
              <a:buNone/>
            </a:pPr>
            <a:r>
              <a:rPr lang="en-US" sz="2650" dirty="0">
                <a:solidFill>
                  <a:srgbClr val="E5E0DF"/>
                </a:solidFill>
                <a:latin typeface="Saira Medium" pitchFamily="34" charset="0"/>
                <a:ea typeface="Saira Medium" pitchFamily="34" charset="-122"/>
                <a:cs typeface="Saira Medium" pitchFamily="34" charset="-120"/>
              </a:rPr>
              <a:t>1</a:t>
            </a:r>
            <a:endParaRPr lang="en-US" sz="2650" dirty="0"/>
          </a:p>
        </p:txBody>
      </p:sp>
      <p:sp>
        <p:nvSpPr>
          <p:cNvPr id="6" name="Text 3"/>
          <p:cNvSpPr/>
          <p:nvPr/>
        </p:nvSpPr>
        <p:spPr>
          <a:xfrm>
            <a:off x="1530906" y="2691646"/>
            <a:ext cx="2835235" cy="354330"/>
          </a:xfrm>
          <a:prstGeom prst="rect">
            <a:avLst/>
          </a:prstGeom>
          <a:noFill/>
          <a:ln/>
        </p:spPr>
        <p:txBody>
          <a:bodyPr wrap="none" lIns="0" tIns="0" rIns="0" bIns="0" rtlCol="0" anchor="t"/>
          <a:lstStyle/>
          <a:p>
            <a:pPr indent="0" marL="0">
              <a:lnSpc>
                <a:spcPts val="2750"/>
              </a:lnSpc>
              <a:buNone/>
            </a:pPr>
            <a:r>
              <a:rPr lang="en-US" sz="2200" dirty="0">
                <a:solidFill>
                  <a:srgbClr val="E5E0DF"/>
                </a:solidFill>
                <a:latin typeface="Saira Medium" pitchFamily="34" charset="0"/>
                <a:ea typeface="Saira Medium" pitchFamily="34" charset="-122"/>
                <a:cs typeface="Saira Medium" pitchFamily="34" charset="-120"/>
              </a:rPr>
              <a:t>Project Summary</a:t>
            </a:r>
            <a:endParaRPr lang="en-US" sz="2200" dirty="0"/>
          </a:p>
        </p:txBody>
      </p:sp>
      <p:sp>
        <p:nvSpPr>
          <p:cNvPr id="7" name="Text 4"/>
          <p:cNvSpPr/>
          <p:nvPr/>
        </p:nvSpPr>
        <p:spPr>
          <a:xfrm>
            <a:off x="1530906" y="3182064"/>
            <a:ext cx="6819305" cy="362903"/>
          </a:xfrm>
          <a:prstGeom prst="rect">
            <a:avLst/>
          </a:prstGeom>
          <a:noFill/>
          <a:ln/>
        </p:spPr>
        <p:txBody>
          <a:bodyPr wrap="none" lIns="0" tIns="0" rIns="0" bIns="0" rtlCol="0" anchor="t"/>
          <a:lstStyle/>
          <a:p>
            <a:pPr indent="0" marL="0">
              <a:lnSpc>
                <a:spcPts val="2850"/>
              </a:lnSpc>
              <a:buNone/>
            </a:pPr>
            <a:r>
              <a:rPr lang="en-US" sz="1750" dirty="0">
                <a:solidFill>
                  <a:srgbClr val="E5E0DF"/>
                </a:solidFill>
                <a:latin typeface="Roboto" pitchFamily="34" charset="0"/>
                <a:ea typeface="Roboto" pitchFamily="34" charset="-122"/>
                <a:cs typeface="Roboto" pitchFamily="34" charset="-120"/>
              </a:rPr>
              <a:t>Low-cost, real-time environmental monitoring.</a:t>
            </a:r>
            <a:endParaRPr lang="en-US" sz="1750" dirty="0"/>
          </a:p>
        </p:txBody>
      </p:sp>
      <p:sp>
        <p:nvSpPr>
          <p:cNvPr id="8" name="Shape 5"/>
          <p:cNvSpPr/>
          <p:nvPr/>
        </p:nvSpPr>
        <p:spPr>
          <a:xfrm>
            <a:off x="793790" y="4026932"/>
            <a:ext cx="510302" cy="510302"/>
          </a:xfrm>
          <a:prstGeom prst="roundRect">
            <a:avLst>
              <a:gd name="adj" fmla="val 40005"/>
            </a:avLst>
          </a:prstGeom>
          <a:solidFill>
            <a:srgbClr val="030303"/>
          </a:solidFill>
          <a:ln w="22860">
            <a:solidFill>
              <a:srgbClr val="FC8337"/>
            </a:solidFill>
            <a:prstDash val="solid"/>
          </a:ln>
        </p:spPr>
      </p:sp>
      <p:sp>
        <p:nvSpPr>
          <p:cNvPr id="9" name="Text 6"/>
          <p:cNvSpPr/>
          <p:nvPr/>
        </p:nvSpPr>
        <p:spPr>
          <a:xfrm>
            <a:off x="944999" y="4111943"/>
            <a:ext cx="207883" cy="340281"/>
          </a:xfrm>
          <a:prstGeom prst="rect">
            <a:avLst/>
          </a:prstGeom>
          <a:noFill/>
          <a:ln/>
        </p:spPr>
        <p:txBody>
          <a:bodyPr wrap="none" lIns="0" tIns="0" rIns="0" bIns="0" rtlCol="0" anchor="t"/>
          <a:lstStyle/>
          <a:p>
            <a:pPr algn="ctr" indent="0" marL="0">
              <a:lnSpc>
                <a:spcPts val="2650"/>
              </a:lnSpc>
              <a:buNone/>
            </a:pPr>
            <a:r>
              <a:rPr lang="en-US" sz="2650" dirty="0">
                <a:solidFill>
                  <a:srgbClr val="E5E0DF"/>
                </a:solidFill>
                <a:latin typeface="Saira Medium" pitchFamily="34" charset="0"/>
                <a:ea typeface="Saira Medium" pitchFamily="34" charset="-122"/>
                <a:cs typeface="Saira Medium" pitchFamily="34" charset="-120"/>
              </a:rPr>
              <a:t>2</a:t>
            </a:r>
            <a:endParaRPr lang="en-US" sz="2650" dirty="0"/>
          </a:p>
        </p:txBody>
      </p:sp>
      <p:sp>
        <p:nvSpPr>
          <p:cNvPr id="10" name="Text 7"/>
          <p:cNvSpPr/>
          <p:nvPr/>
        </p:nvSpPr>
        <p:spPr>
          <a:xfrm>
            <a:off x="1530906" y="4026932"/>
            <a:ext cx="2887266" cy="354330"/>
          </a:xfrm>
          <a:prstGeom prst="rect">
            <a:avLst/>
          </a:prstGeom>
          <a:noFill/>
          <a:ln/>
        </p:spPr>
        <p:txBody>
          <a:bodyPr wrap="none" lIns="0" tIns="0" rIns="0" bIns="0" rtlCol="0" anchor="t"/>
          <a:lstStyle/>
          <a:p>
            <a:pPr indent="0" marL="0">
              <a:lnSpc>
                <a:spcPts val="2750"/>
              </a:lnSpc>
              <a:buNone/>
            </a:pPr>
            <a:r>
              <a:rPr lang="en-US" sz="2200" dirty="0">
                <a:solidFill>
                  <a:srgbClr val="E5E0DF"/>
                </a:solidFill>
                <a:latin typeface="Saira Medium" pitchFamily="34" charset="0"/>
                <a:ea typeface="Saira Medium" pitchFamily="34" charset="-122"/>
                <a:cs typeface="Saira Medium" pitchFamily="34" charset="-120"/>
              </a:rPr>
              <a:t>Future Enhancements</a:t>
            </a:r>
            <a:endParaRPr lang="en-US" sz="2200" dirty="0"/>
          </a:p>
        </p:txBody>
      </p:sp>
      <p:sp>
        <p:nvSpPr>
          <p:cNvPr id="11" name="Text 8"/>
          <p:cNvSpPr/>
          <p:nvPr/>
        </p:nvSpPr>
        <p:spPr>
          <a:xfrm>
            <a:off x="1530906" y="4517350"/>
            <a:ext cx="6819305" cy="362903"/>
          </a:xfrm>
          <a:prstGeom prst="rect">
            <a:avLst/>
          </a:prstGeom>
          <a:noFill/>
          <a:ln/>
        </p:spPr>
        <p:txBody>
          <a:bodyPr wrap="none" lIns="0" tIns="0" rIns="0" bIns="0" rtlCol="0" anchor="t"/>
          <a:lstStyle/>
          <a:p>
            <a:pPr indent="0" marL="0">
              <a:lnSpc>
                <a:spcPts val="2850"/>
              </a:lnSpc>
              <a:buNone/>
            </a:pPr>
            <a:r>
              <a:rPr lang="en-US" sz="1750" dirty="0">
                <a:solidFill>
                  <a:srgbClr val="E5E0DF"/>
                </a:solidFill>
                <a:latin typeface="Roboto" pitchFamily="34" charset="0"/>
                <a:ea typeface="Roboto" pitchFamily="34" charset="-122"/>
                <a:cs typeface="Roboto" pitchFamily="34" charset="-120"/>
              </a:rPr>
              <a:t>Add more sensors and machine learning.</a:t>
            </a:r>
            <a:endParaRPr lang="en-US" sz="1750" dirty="0"/>
          </a:p>
        </p:txBody>
      </p:sp>
      <p:sp>
        <p:nvSpPr>
          <p:cNvPr id="12" name="Shape 9"/>
          <p:cNvSpPr/>
          <p:nvPr/>
        </p:nvSpPr>
        <p:spPr>
          <a:xfrm>
            <a:off x="793790" y="5362218"/>
            <a:ext cx="510302" cy="510302"/>
          </a:xfrm>
          <a:prstGeom prst="roundRect">
            <a:avLst>
              <a:gd name="adj" fmla="val 40005"/>
            </a:avLst>
          </a:prstGeom>
          <a:solidFill>
            <a:srgbClr val="030303"/>
          </a:solidFill>
          <a:ln w="22860">
            <a:solidFill>
              <a:srgbClr val="FC8337"/>
            </a:solidFill>
            <a:prstDash val="solid"/>
          </a:ln>
        </p:spPr>
      </p:sp>
      <p:sp>
        <p:nvSpPr>
          <p:cNvPr id="13" name="Text 10"/>
          <p:cNvSpPr/>
          <p:nvPr/>
        </p:nvSpPr>
        <p:spPr>
          <a:xfrm>
            <a:off x="946190" y="5447228"/>
            <a:ext cx="205502" cy="340281"/>
          </a:xfrm>
          <a:prstGeom prst="rect">
            <a:avLst/>
          </a:prstGeom>
          <a:noFill/>
          <a:ln/>
        </p:spPr>
        <p:txBody>
          <a:bodyPr wrap="none" lIns="0" tIns="0" rIns="0" bIns="0" rtlCol="0" anchor="t"/>
          <a:lstStyle/>
          <a:p>
            <a:pPr algn="ctr" indent="0" marL="0">
              <a:lnSpc>
                <a:spcPts val="2650"/>
              </a:lnSpc>
              <a:buNone/>
            </a:pPr>
            <a:r>
              <a:rPr lang="en-US" sz="2650" dirty="0">
                <a:solidFill>
                  <a:srgbClr val="E5E0DF"/>
                </a:solidFill>
                <a:latin typeface="Saira Medium" pitchFamily="34" charset="0"/>
                <a:ea typeface="Saira Medium" pitchFamily="34" charset="-122"/>
                <a:cs typeface="Saira Medium" pitchFamily="34" charset="-120"/>
              </a:rPr>
              <a:t>3</a:t>
            </a:r>
            <a:endParaRPr lang="en-US" sz="2650" dirty="0"/>
          </a:p>
        </p:txBody>
      </p:sp>
      <p:sp>
        <p:nvSpPr>
          <p:cNvPr id="14" name="Text 11"/>
          <p:cNvSpPr/>
          <p:nvPr/>
        </p:nvSpPr>
        <p:spPr>
          <a:xfrm>
            <a:off x="1530906" y="5362218"/>
            <a:ext cx="2835235" cy="354330"/>
          </a:xfrm>
          <a:prstGeom prst="rect">
            <a:avLst/>
          </a:prstGeom>
          <a:noFill/>
          <a:ln/>
        </p:spPr>
        <p:txBody>
          <a:bodyPr wrap="none" lIns="0" tIns="0" rIns="0" bIns="0" rtlCol="0" anchor="t"/>
          <a:lstStyle/>
          <a:p>
            <a:pPr indent="0" marL="0">
              <a:lnSpc>
                <a:spcPts val="2750"/>
              </a:lnSpc>
              <a:buNone/>
            </a:pPr>
            <a:r>
              <a:rPr lang="en-US" sz="2200" dirty="0">
                <a:solidFill>
                  <a:srgbClr val="E5E0DF"/>
                </a:solidFill>
                <a:latin typeface="Saira Medium" pitchFamily="34" charset="0"/>
                <a:ea typeface="Saira Medium" pitchFamily="34" charset="-122"/>
                <a:cs typeface="Saira Medium" pitchFamily="34" charset="-120"/>
              </a:rPr>
              <a:t>Mobile App</a:t>
            </a:r>
            <a:endParaRPr lang="en-US" sz="2200" dirty="0"/>
          </a:p>
        </p:txBody>
      </p:sp>
      <p:sp>
        <p:nvSpPr>
          <p:cNvPr id="15" name="Text 12"/>
          <p:cNvSpPr/>
          <p:nvPr/>
        </p:nvSpPr>
        <p:spPr>
          <a:xfrm>
            <a:off x="1530906" y="5852636"/>
            <a:ext cx="6819305" cy="362903"/>
          </a:xfrm>
          <a:prstGeom prst="rect">
            <a:avLst/>
          </a:prstGeom>
          <a:noFill/>
          <a:ln/>
        </p:spPr>
        <p:txBody>
          <a:bodyPr wrap="none" lIns="0" tIns="0" rIns="0" bIns="0" rtlCol="0" anchor="t"/>
          <a:lstStyle/>
          <a:p>
            <a:pPr indent="0" marL="0">
              <a:lnSpc>
                <a:spcPts val="2850"/>
              </a:lnSpc>
              <a:buNone/>
            </a:pPr>
            <a:r>
              <a:rPr lang="en-US" sz="1750" dirty="0">
                <a:solidFill>
                  <a:srgbClr val="E5E0DF"/>
                </a:solidFill>
                <a:latin typeface="Roboto" pitchFamily="34" charset="0"/>
                <a:ea typeface="Roboto" pitchFamily="34" charset="-122"/>
                <a:cs typeface="Roboto" pitchFamily="34" charset="-120"/>
              </a:rPr>
              <a:t>Develop for remote monitoring and control.</a:t>
            </a:r>
            <a:endParaRPr lang="en-US" sz="1750" dirty="0"/>
          </a:p>
        </p:txBody>
      </p:sp>
      <p:sp>
        <p:nvSpPr>
          <p:cNvPr id="16" name="Shape 13"/>
          <p:cNvSpPr/>
          <p:nvPr/>
        </p:nvSpPr>
        <p:spPr>
          <a:xfrm>
            <a:off x="793790" y="6697504"/>
            <a:ext cx="510302" cy="510302"/>
          </a:xfrm>
          <a:prstGeom prst="roundRect">
            <a:avLst>
              <a:gd name="adj" fmla="val 40005"/>
            </a:avLst>
          </a:prstGeom>
          <a:solidFill>
            <a:srgbClr val="030303"/>
          </a:solidFill>
          <a:ln w="22860">
            <a:solidFill>
              <a:srgbClr val="FC8337"/>
            </a:solidFill>
            <a:prstDash val="solid"/>
          </a:ln>
        </p:spPr>
      </p:sp>
      <p:sp>
        <p:nvSpPr>
          <p:cNvPr id="17" name="Text 14"/>
          <p:cNvSpPr/>
          <p:nvPr/>
        </p:nvSpPr>
        <p:spPr>
          <a:xfrm>
            <a:off x="939165" y="6782514"/>
            <a:ext cx="219432" cy="340281"/>
          </a:xfrm>
          <a:prstGeom prst="rect">
            <a:avLst/>
          </a:prstGeom>
          <a:noFill/>
          <a:ln/>
        </p:spPr>
        <p:txBody>
          <a:bodyPr wrap="none" lIns="0" tIns="0" rIns="0" bIns="0" rtlCol="0" anchor="t"/>
          <a:lstStyle/>
          <a:p>
            <a:pPr algn="ctr" indent="0" marL="0">
              <a:lnSpc>
                <a:spcPts val="2650"/>
              </a:lnSpc>
              <a:buNone/>
            </a:pPr>
            <a:r>
              <a:rPr lang="en-US" sz="2650" dirty="0">
                <a:solidFill>
                  <a:srgbClr val="E5E0DF"/>
                </a:solidFill>
                <a:latin typeface="Saira Medium" pitchFamily="34" charset="0"/>
                <a:ea typeface="Saira Medium" pitchFamily="34" charset="-122"/>
                <a:cs typeface="Saira Medium" pitchFamily="34" charset="-120"/>
              </a:rPr>
              <a:t>4</a:t>
            </a:r>
            <a:endParaRPr lang="en-US" sz="2650" dirty="0"/>
          </a:p>
        </p:txBody>
      </p:sp>
      <p:sp>
        <p:nvSpPr>
          <p:cNvPr id="18" name="Text 15"/>
          <p:cNvSpPr/>
          <p:nvPr/>
        </p:nvSpPr>
        <p:spPr>
          <a:xfrm>
            <a:off x="1530906" y="6697504"/>
            <a:ext cx="2835235" cy="354330"/>
          </a:xfrm>
          <a:prstGeom prst="rect">
            <a:avLst/>
          </a:prstGeom>
          <a:noFill/>
          <a:ln/>
        </p:spPr>
        <p:txBody>
          <a:bodyPr wrap="none" lIns="0" tIns="0" rIns="0" bIns="0" rtlCol="0" anchor="t"/>
          <a:lstStyle/>
          <a:p>
            <a:pPr indent="0" marL="0">
              <a:lnSpc>
                <a:spcPts val="2750"/>
              </a:lnSpc>
              <a:buNone/>
            </a:pPr>
            <a:r>
              <a:rPr lang="en-US" sz="2200" dirty="0">
                <a:solidFill>
                  <a:srgbClr val="E5E0DF"/>
                </a:solidFill>
                <a:latin typeface="Saira Medium" pitchFamily="34" charset="0"/>
                <a:ea typeface="Saira Medium" pitchFamily="34" charset="-122"/>
                <a:cs typeface="Saira Medium" pitchFamily="34" charset="-120"/>
              </a:rPr>
              <a:t>Integration</a:t>
            </a:r>
            <a:endParaRPr lang="en-US" sz="2200" dirty="0"/>
          </a:p>
        </p:txBody>
      </p:sp>
      <p:sp>
        <p:nvSpPr>
          <p:cNvPr id="19" name="Text 16"/>
          <p:cNvSpPr/>
          <p:nvPr/>
        </p:nvSpPr>
        <p:spPr>
          <a:xfrm>
            <a:off x="1530906" y="7187922"/>
            <a:ext cx="6819305" cy="362903"/>
          </a:xfrm>
          <a:prstGeom prst="rect">
            <a:avLst/>
          </a:prstGeom>
          <a:noFill/>
          <a:ln/>
        </p:spPr>
        <p:txBody>
          <a:bodyPr wrap="none" lIns="0" tIns="0" rIns="0" bIns="0" rtlCol="0" anchor="t"/>
          <a:lstStyle/>
          <a:p>
            <a:pPr indent="0" marL="0">
              <a:lnSpc>
                <a:spcPts val="2850"/>
              </a:lnSpc>
              <a:buNone/>
            </a:pPr>
            <a:r>
              <a:rPr lang="en-US" sz="1750" dirty="0">
                <a:solidFill>
                  <a:srgbClr val="E5E0DF"/>
                </a:solidFill>
                <a:latin typeface="Roboto" pitchFamily="34" charset="0"/>
                <a:ea typeface="Roboto" pitchFamily="34" charset="-122"/>
                <a:cs typeface="Roboto" pitchFamily="34" charset="-120"/>
              </a:rPr>
              <a:t>Integrate with IoT platforms.</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8</Slides>
  <Notes>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8</vt:i4>
      </vt:variant>
    </vt:vector>
  </HeadingPairs>
  <TitlesOfParts>
    <vt:vector size="11" baseType="lpstr">
      <vt:lpstr>Arial</vt:lpstr>
      <vt:lpstr>Calibri</vt:lpstr>
      <vt:lpstr>Office Theme</vt:lpstr>
      <vt:lpstr>Slide 1</vt:lpstr>
      <vt:lpstr>Slide 2</vt:lpstr>
      <vt:lpstr>Slide 3</vt:lpstr>
      <vt:lpstr>Slide 4</vt:lpstr>
      <vt:lpstr>Slide 5</vt:lpstr>
      <vt:lpstr>Slide 6</vt:lpstr>
      <vt:lpstr>Slide 7</vt:lpstr>
      <vt:lpstr>Slide 8</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2025-02-28T07:44:01Z</dcterms:created>
  <dcterms:modified xsi:type="dcterms:W3CDTF">2025-02-28T07:44:01Z</dcterms:modified>
</cp:coreProperties>
</file>